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7" r:id="rId1"/>
  </p:sldMasterIdLst>
  <p:sldIdLst>
    <p:sldId id="260" r:id="rId2"/>
    <p:sldId id="262" r:id="rId3"/>
    <p:sldId id="273" r:id="rId4"/>
    <p:sldId id="265" r:id="rId5"/>
    <p:sldId id="272" r:id="rId6"/>
    <p:sldId id="271" r:id="rId7"/>
    <p:sldId id="274" r:id="rId8"/>
    <p:sldId id="276" r:id="rId9"/>
    <p:sldId id="275" r:id="rId10"/>
    <p:sldId id="278" r:id="rId11"/>
    <p:sldId id="277" r:id="rId12"/>
    <p:sldId id="266" r:id="rId13"/>
    <p:sldId id="268" r:id="rId14"/>
    <p:sldId id="279" r:id="rId15"/>
    <p:sldId id="269" r:id="rId16"/>
    <p:sldId id="280" r:id="rId17"/>
    <p:sldId id="270" r:id="rId18"/>
    <p:sldId id="2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6"/>
    <p:restoredTop sz="94856"/>
  </p:normalViewPr>
  <p:slideViewPr>
    <p:cSldViewPr snapToGrid="0" snapToObjects="1">
      <p:cViewPr varScale="1">
        <p:scale>
          <a:sx n="117" d="100"/>
          <a:sy n="117" d="100"/>
        </p:scale>
        <p:origin x="18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C5DC6-D61C-4884-4D82-68C92731E0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4C17FB-B7FB-7AB8-E622-11D041DE8A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4AD212-33D8-1375-D15D-0A36E59BF606}"/>
              </a:ext>
            </a:extLst>
          </p:cNvPr>
          <p:cNvSpPr>
            <a:spLocks noGrp="1"/>
          </p:cNvSpPr>
          <p:nvPr>
            <p:ph type="dt" sz="half" idx="10"/>
          </p:nvPr>
        </p:nvSpPr>
        <p:spPr/>
        <p:txBody>
          <a:bodyPr/>
          <a:lstStyle/>
          <a:p>
            <a:fld id="{9ABC2889-8C66-5F4A-852F-F8ABA5641B6E}" type="datetimeFigureOut">
              <a:rPr lang="en-US" smtClean="0"/>
              <a:t>10/15/22</a:t>
            </a:fld>
            <a:endParaRPr lang="en-US"/>
          </a:p>
        </p:txBody>
      </p:sp>
      <p:sp>
        <p:nvSpPr>
          <p:cNvPr id="5" name="Footer Placeholder 4">
            <a:extLst>
              <a:ext uri="{FF2B5EF4-FFF2-40B4-BE49-F238E27FC236}">
                <a16:creationId xmlns:a16="http://schemas.microsoft.com/office/drawing/2014/main" id="{C1ACE08A-38C8-3A05-BAAC-88A120988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81BAE-FE30-972A-35B6-F21F69E89C1A}"/>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385484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FC52-FE6E-1CE6-464C-9ECBCD5661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30664-7E50-7C16-5843-8F74C4E145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759B2-6812-4BCF-6B2D-1DA4A645DD7E}"/>
              </a:ext>
            </a:extLst>
          </p:cNvPr>
          <p:cNvSpPr>
            <a:spLocks noGrp="1"/>
          </p:cNvSpPr>
          <p:nvPr>
            <p:ph type="dt" sz="half" idx="10"/>
          </p:nvPr>
        </p:nvSpPr>
        <p:spPr/>
        <p:txBody>
          <a:bodyPr/>
          <a:lstStyle/>
          <a:p>
            <a:fld id="{9ABC2889-8C66-5F4A-852F-F8ABA5641B6E}" type="datetimeFigureOut">
              <a:rPr lang="en-US" smtClean="0"/>
              <a:t>10/15/22</a:t>
            </a:fld>
            <a:endParaRPr lang="en-US"/>
          </a:p>
        </p:txBody>
      </p:sp>
      <p:sp>
        <p:nvSpPr>
          <p:cNvPr id="5" name="Footer Placeholder 4">
            <a:extLst>
              <a:ext uri="{FF2B5EF4-FFF2-40B4-BE49-F238E27FC236}">
                <a16:creationId xmlns:a16="http://schemas.microsoft.com/office/drawing/2014/main" id="{8FBEAEF4-47B4-07F0-98FB-25382AEFA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27ADE-F3C7-D522-3475-CA8AD1243693}"/>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2299321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08524-20C0-C9F6-5FC6-52033E045B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7A268-3144-4390-E03D-889E9C47BD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32130-16D5-B851-D6D6-0E2464F2F92B}"/>
              </a:ext>
            </a:extLst>
          </p:cNvPr>
          <p:cNvSpPr>
            <a:spLocks noGrp="1"/>
          </p:cNvSpPr>
          <p:nvPr>
            <p:ph type="dt" sz="half" idx="10"/>
          </p:nvPr>
        </p:nvSpPr>
        <p:spPr/>
        <p:txBody>
          <a:bodyPr/>
          <a:lstStyle/>
          <a:p>
            <a:fld id="{9ABC2889-8C66-5F4A-852F-F8ABA5641B6E}" type="datetimeFigureOut">
              <a:rPr lang="en-US" smtClean="0"/>
              <a:t>10/15/22</a:t>
            </a:fld>
            <a:endParaRPr lang="en-US"/>
          </a:p>
        </p:txBody>
      </p:sp>
      <p:sp>
        <p:nvSpPr>
          <p:cNvPr id="5" name="Footer Placeholder 4">
            <a:extLst>
              <a:ext uri="{FF2B5EF4-FFF2-40B4-BE49-F238E27FC236}">
                <a16:creationId xmlns:a16="http://schemas.microsoft.com/office/drawing/2014/main" id="{3C3AE1EF-7B73-1EE1-0389-A0EFF7C0A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96FDF8-BCAE-BBC6-E13B-585154B1B438}"/>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3806102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31D5C-495B-DE55-8EFD-3107E70C58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83DBF2-729E-CAC6-F97A-0FB9FC254C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93E70-95DE-0A3E-081B-DAF5E948753B}"/>
              </a:ext>
            </a:extLst>
          </p:cNvPr>
          <p:cNvSpPr>
            <a:spLocks noGrp="1"/>
          </p:cNvSpPr>
          <p:nvPr>
            <p:ph type="dt" sz="half" idx="10"/>
          </p:nvPr>
        </p:nvSpPr>
        <p:spPr/>
        <p:txBody>
          <a:bodyPr/>
          <a:lstStyle/>
          <a:p>
            <a:fld id="{9ABC2889-8C66-5F4A-852F-F8ABA5641B6E}" type="datetimeFigureOut">
              <a:rPr lang="en-US" smtClean="0"/>
              <a:t>10/15/22</a:t>
            </a:fld>
            <a:endParaRPr lang="en-US"/>
          </a:p>
        </p:txBody>
      </p:sp>
      <p:sp>
        <p:nvSpPr>
          <p:cNvPr id="5" name="Footer Placeholder 4">
            <a:extLst>
              <a:ext uri="{FF2B5EF4-FFF2-40B4-BE49-F238E27FC236}">
                <a16:creationId xmlns:a16="http://schemas.microsoft.com/office/drawing/2014/main" id="{9217D303-6A6C-EC08-003B-AAA589ADD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92FE7-54F4-6276-D13B-16090C6B219B}"/>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1978858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84B78-BB13-8F58-D1FE-A62AFFDB34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176655-BB4F-9CFE-2152-C4FB02D74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BD1171-8248-E810-408F-1093CC32419C}"/>
              </a:ext>
            </a:extLst>
          </p:cNvPr>
          <p:cNvSpPr>
            <a:spLocks noGrp="1"/>
          </p:cNvSpPr>
          <p:nvPr>
            <p:ph type="dt" sz="half" idx="10"/>
          </p:nvPr>
        </p:nvSpPr>
        <p:spPr/>
        <p:txBody>
          <a:bodyPr/>
          <a:lstStyle/>
          <a:p>
            <a:fld id="{9ABC2889-8C66-5F4A-852F-F8ABA5641B6E}" type="datetimeFigureOut">
              <a:rPr lang="en-US" smtClean="0"/>
              <a:t>10/15/22</a:t>
            </a:fld>
            <a:endParaRPr lang="en-US"/>
          </a:p>
        </p:txBody>
      </p:sp>
      <p:sp>
        <p:nvSpPr>
          <p:cNvPr id="5" name="Footer Placeholder 4">
            <a:extLst>
              <a:ext uri="{FF2B5EF4-FFF2-40B4-BE49-F238E27FC236}">
                <a16:creationId xmlns:a16="http://schemas.microsoft.com/office/drawing/2014/main" id="{8F23754E-04D1-A383-F135-8A59DBB08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5CC6A-28FD-11BB-3A3B-9442F858D368}"/>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3247150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29F51-0EAB-E2DE-174D-865214D51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57AC5E-D343-A1AF-D3DA-2D992837F1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7C22EB-3FE4-AC9B-94F2-3C088DBAD5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4723B-CED4-5D45-61BA-80DCB55659A7}"/>
              </a:ext>
            </a:extLst>
          </p:cNvPr>
          <p:cNvSpPr>
            <a:spLocks noGrp="1"/>
          </p:cNvSpPr>
          <p:nvPr>
            <p:ph type="dt" sz="half" idx="10"/>
          </p:nvPr>
        </p:nvSpPr>
        <p:spPr/>
        <p:txBody>
          <a:bodyPr/>
          <a:lstStyle/>
          <a:p>
            <a:fld id="{9ABC2889-8C66-5F4A-852F-F8ABA5641B6E}" type="datetimeFigureOut">
              <a:rPr lang="en-US" smtClean="0"/>
              <a:t>10/15/22</a:t>
            </a:fld>
            <a:endParaRPr lang="en-US"/>
          </a:p>
        </p:txBody>
      </p:sp>
      <p:sp>
        <p:nvSpPr>
          <p:cNvPr id="6" name="Footer Placeholder 5">
            <a:extLst>
              <a:ext uri="{FF2B5EF4-FFF2-40B4-BE49-F238E27FC236}">
                <a16:creationId xmlns:a16="http://schemas.microsoft.com/office/drawing/2014/main" id="{2681383D-CC50-EB41-E915-D62EE3DB68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146AA-B3EC-AEC0-4945-6B4D6C11625D}"/>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2726085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28F3-0B3F-1265-FB76-61591CD7F9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0C521F-8EEA-DAAE-B490-25619C734C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2559EE-147F-FF3F-EFC1-E0A000DAD3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8457E7-94C2-19EF-8BF3-46CEBD3896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B8CFDF-A460-5387-7D07-77D4AEF46C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D1C51E-F60B-9419-C190-8A8CD757D5D6}"/>
              </a:ext>
            </a:extLst>
          </p:cNvPr>
          <p:cNvSpPr>
            <a:spLocks noGrp="1"/>
          </p:cNvSpPr>
          <p:nvPr>
            <p:ph type="dt" sz="half" idx="10"/>
          </p:nvPr>
        </p:nvSpPr>
        <p:spPr/>
        <p:txBody>
          <a:bodyPr/>
          <a:lstStyle/>
          <a:p>
            <a:fld id="{9ABC2889-8C66-5F4A-852F-F8ABA5641B6E}" type="datetimeFigureOut">
              <a:rPr lang="en-US" smtClean="0"/>
              <a:t>10/15/22</a:t>
            </a:fld>
            <a:endParaRPr lang="en-US"/>
          </a:p>
        </p:txBody>
      </p:sp>
      <p:sp>
        <p:nvSpPr>
          <p:cNvPr id="8" name="Footer Placeholder 7">
            <a:extLst>
              <a:ext uri="{FF2B5EF4-FFF2-40B4-BE49-F238E27FC236}">
                <a16:creationId xmlns:a16="http://schemas.microsoft.com/office/drawing/2014/main" id="{4335053B-1991-AEBB-64BD-8FDBD30AA7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9AACDC-68C2-3D9F-99B0-6269BD8FF2D4}"/>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3968488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F75F-A027-7931-9412-EAFB5B9B80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9DD55-C755-7FE1-E940-A286E048306F}"/>
              </a:ext>
            </a:extLst>
          </p:cNvPr>
          <p:cNvSpPr>
            <a:spLocks noGrp="1"/>
          </p:cNvSpPr>
          <p:nvPr>
            <p:ph type="dt" sz="half" idx="10"/>
          </p:nvPr>
        </p:nvSpPr>
        <p:spPr/>
        <p:txBody>
          <a:bodyPr/>
          <a:lstStyle/>
          <a:p>
            <a:fld id="{9ABC2889-8C66-5F4A-852F-F8ABA5641B6E}" type="datetimeFigureOut">
              <a:rPr lang="en-US" smtClean="0"/>
              <a:t>10/15/22</a:t>
            </a:fld>
            <a:endParaRPr lang="en-US"/>
          </a:p>
        </p:txBody>
      </p:sp>
      <p:sp>
        <p:nvSpPr>
          <p:cNvPr id="4" name="Footer Placeholder 3">
            <a:extLst>
              <a:ext uri="{FF2B5EF4-FFF2-40B4-BE49-F238E27FC236}">
                <a16:creationId xmlns:a16="http://schemas.microsoft.com/office/drawing/2014/main" id="{785B1104-3E1C-23AD-C558-66B87D1D07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8CE94F-F391-2229-411E-53F7C1F78AB5}"/>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4164072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46FB52-0C14-6825-9BD7-2AA41A6BE1A8}"/>
              </a:ext>
            </a:extLst>
          </p:cNvPr>
          <p:cNvSpPr>
            <a:spLocks noGrp="1"/>
          </p:cNvSpPr>
          <p:nvPr>
            <p:ph type="dt" sz="half" idx="10"/>
          </p:nvPr>
        </p:nvSpPr>
        <p:spPr/>
        <p:txBody>
          <a:bodyPr/>
          <a:lstStyle/>
          <a:p>
            <a:fld id="{9ABC2889-8C66-5F4A-852F-F8ABA5641B6E}" type="datetimeFigureOut">
              <a:rPr lang="en-US" smtClean="0"/>
              <a:t>10/15/22</a:t>
            </a:fld>
            <a:endParaRPr lang="en-US"/>
          </a:p>
        </p:txBody>
      </p:sp>
      <p:sp>
        <p:nvSpPr>
          <p:cNvPr id="3" name="Footer Placeholder 2">
            <a:extLst>
              <a:ext uri="{FF2B5EF4-FFF2-40B4-BE49-F238E27FC236}">
                <a16:creationId xmlns:a16="http://schemas.microsoft.com/office/drawing/2014/main" id="{B8DA1FA5-1188-44EC-55AC-533D35B0FF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B41CCB-B718-FAA8-96D6-8C548D713E2A}"/>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189049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F44D-BAE4-A606-887C-96246330E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11F57A-4E03-ED61-4419-89536A8752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D9235-EAE6-3F94-A062-0B1858F9D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C6693D-77C1-605F-2014-05A08DD44916}"/>
              </a:ext>
            </a:extLst>
          </p:cNvPr>
          <p:cNvSpPr>
            <a:spLocks noGrp="1"/>
          </p:cNvSpPr>
          <p:nvPr>
            <p:ph type="dt" sz="half" idx="10"/>
          </p:nvPr>
        </p:nvSpPr>
        <p:spPr/>
        <p:txBody>
          <a:bodyPr/>
          <a:lstStyle/>
          <a:p>
            <a:fld id="{9ABC2889-8C66-5F4A-852F-F8ABA5641B6E}" type="datetimeFigureOut">
              <a:rPr lang="en-US" smtClean="0"/>
              <a:t>10/15/22</a:t>
            </a:fld>
            <a:endParaRPr lang="en-US"/>
          </a:p>
        </p:txBody>
      </p:sp>
      <p:sp>
        <p:nvSpPr>
          <p:cNvPr id="6" name="Footer Placeholder 5">
            <a:extLst>
              <a:ext uri="{FF2B5EF4-FFF2-40B4-BE49-F238E27FC236}">
                <a16:creationId xmlns:a16="http://schemas.microsoft.com/office/drawing/2014/main" id="{DAA7E5EC-0B98-FA27-D4DD-0492D2862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1B6B6-102E-FF64-5CFD-76498CE59923}"/>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219704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A745-9F2B-A145-8A35-232AE1A41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BC56E6-306E-4F3B-2D65-8463C58661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D72130-586C-E8A9-DF29-B2E58D74F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4ECDA-92FB-2D7B-3FEE-F92D07382F68}"/>
              </a:ext>
            </a:extLst>
          </p:cNvPr>
          <p:cNvSpPr>
            <a:spLocks noGrp="1"/>
          </p:cNvSpPr>
          <p:nvPr>
            <p:ph type="dt" sz="half" idx="10"/>
          </p:nvPr>
        </p:nvSpPr>
        <p:spPr/>
        <p:txBody>
          <a:bodyPr/>
          <a:lstStyle/>
          <a:p>
            <a:fld id="{9ABC2889-8C66-5F4A-852F-F8ABA5641B6E}" type="datetimeFigureOut">
              <a:rPr lang="en-US" smtClean="0"/>
              <a:t>10/15/22</a:t>
            </a:fld>
            <a:endParaRPr lang="en-US"/>
          </a:p>
        </p:txBody>
      </p:sp>
      <p:sp>
        <p:nvSpPr>
          <p:cNvPr id="6" name="Footer Placeholder 5">
            <a:extLst>
              <a:ext uri="{FF2B5EF4-FFF2-40B4-BE49-F238E27FC236}">
                <a16:creationId xmlns:a16="http://schemas.microsoft.com/office/drawing/2014/main" id="{5790A6AE-3DE4-D7F0-FD3E-9260F93F31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27FB6-97CE-2A4B-F3D3-35ACA0967531}"/>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14494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44BFDF-4A04-C66B-99E8-5BCDB1B0E5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8A5197-9B0F-15B5-1193-C673E2B9FB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7AEC25-4C5F-B327-D4EF-45C355A33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C2889-8C66-5F4A-852F-F8ABA5641B6E}" type="datetimeFigureOut">
              <a:rPr lang="en-US" smtClean="0"/>
              <a:t>10/15/22</a:t>
            </a:fld>
            <a:endParaRPr lang="en-US"/>
          </a:p>
        </p:txBody>
      </p:sp>
      <p:sp>
        <p:nvSpPr>
          <p:cNvPr id="5" name="Footer Placeholder 4">
            <a:extLst>
              <a:ext uri="{FF2B5EF4-FFF2-40B4-BE49-F238E27FC236}">
                <a16:creationId xmlns:a16="http://schemas.microsoft.com/office/drawing/2014/main" id="{586FAC64-3525-59B4-7F35-FB2BCEB1CE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347AB0-BBB5-B276-D488-4CE3D277F5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875AF-654D-B549-8251-93193F16D618}" type="slidenum">
              <a:rPr lang="en-US" smtClean="0"/>
              <a:t>‹#›</a:t>
            </a:fld>
            <a:endParaRPr lang="en-US"/>
          </a:p>
        </p:txBody>
      </p:sp>
    </p:spTree>
    <p:extLst>
      <p:ext uri="{BB962C8B-B14F-4D97-AF65-F5344CB8AC3E}">
        <p14:creationId xmlns:p14="http://schemas.microsoft.com/office/powerpoint/2010/main" val="1611497907"/>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2.mov"/><Relationship Id="rId7" Type="http://schemas.openxmlformats.org/officeDocument/2006/relationships/image" Target="../media/image2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7.png"/><Relationship Id="rId5" Type="http://schemas.openxmlformats.org/officeDocument/2006/relationships/slideLayout" Target="../slideLayouts/slideLayout1.xml"/><Relationship Id="rId4" Type="http://schemas.openxmlformats.org/officeDocument/2006/relationships/video" Target="../media/media2.mov"/></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xml"/><Relationship Id="rId1" Type="http://schemas.openxmlformats.org/officeDocument/2006/relationships/video" Target="https://www.youtube.com/embed/FwFduRA_L6Q?feature=oembed"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6013185" cy="523220"/>
          </a:xfrm>
          <a:prstGeom prst="rect">
            <a:avLst/>
          </a:prstGeom>
          <a:noFill/>
        </p:spPr>
        <p:txBody>
          <a:bodyPr wrap="none" rtlCol="0">
            <a:spAutoFit/>
          </a:bodyPr>
          <a:lstStyle/>
          <a:p>
            <a:r>
              <a:rPr lang="en-US" sz="2800" b="1" dirty="0">
                <a:latin typeface="Times" pitchFamily="2" charset="0"/>
              </a:rPr>
              <a:t>Convolutional Neural Network - CNN</a:t>
            </a:r>
          </a:p>
        </p:txBody>
      </p:sp>
      <p:sp>
        <p:nvSpPr>
          <p:cNvPr id="5" name="TextBox 4">
            <a:extLst>
              <a:ext uri="{FF2B5EF4-FFF2-40B4-BE49-F238E27FC236}">
                <a16:creationId xmlns:a16="http://schemas.microsoft.com/office/drawing/2014/main" id="{38FB3934-85AE-71CB-DEB7-47AF5FC9A3A1}"/>
              </a:ext>
            </a:extLst>
          </p:cNvPr>
          <p:cNvSpPr txBox="1"/>
          <p:nvPr/>
        </p:nvSpPr>
        <p:spPr>
          <a:xfrm>
            <a:off x="512064" y="986516"/>
            <a:ext cx="11326368" cy="6001643"/>
          </a:xfrm>
          <a:prstGeom prst="rect">
            <a:avLst/>
          </a:prstGeom>
          <a:noFill/>
        </p:spPr>
        <p:txBody>
          <a:bodyPr wrap="square" rtlCol="0">
            <a:spAutoFit/>
          </a:bodyPr>
          <a:lstStyle/>
          <a:p>
            <a:pPr algn="just"/>
            <a:r>
              <a:rPr lang="en-US" sz="2400" u="sng" dirty="0">
                <a:latin typeface="Times" pitchFamily="2" charset="0"/>
              </a:rPr>
              <a:t>Outline</a:t>
            </a:r>
            <a:endParaRPr lang="en-US" sz="2000" u="sng" dirty="0">
              <a:latin typeface="Times" pitchFamily="2" charset="0"/>
            </a:endParaRPr>
          </a:p>
          <a:p>
            <a:pPr marL="342900" indent="-342900" algn="just">
              <a:lnSpc>
                <a:spcPct val="150000"/>
              </a:lnSpc>
              <a:buAutoNum type="arabicPeriod"/>
            </a:pPr>
            <a:r>
              <a:rPr lang="en-US" sz="2000" dirty="0">
                <a:latin typeface="Times" pitchFamily="2" charset="0"/>
              </a:rPr>
              <a:t>Why convolutional neural network</a:t>
            </a:r>
          </a:p>
          <a:p>
            <a:pPr marL="342900" indent="-342900" algn="just">
              <a:lnSpc>
                <a:spcPct val="150000"/>
              </a:lnSpc>
              <a:buAutoNum type="arabicPeriod"/>
            </a:pPr>
            <a:r>
              <a:rPr lang="en-US" sz="2000" dirty="0">
                <a:latin typeface="Times" pitchFamily="2" charset="0"/>
              </a:rPr>
              <a:t>Comparison of ANN with CNN in a simple example</a:t>
            </a:r>
          </a:p>
          <a:p>
            <a:pPr marL="342900" indent="-342900" algn="just">
              <a:lnSpc>
                <a:spcPct val="150000"/>
              </a:lnSpc>
              <a:buAutoNum type="arabicPeriod"/>
            </a:pPr>
            <a:r>
              <a:rPr lang="en-US" sz="2000" dirty="0">
                <a:latin typeface="Times" pitchFamily="2" charset="0"/>
              </a:rPr>
              <a:t>The structure of convolutional neural network</a:t>
            </a:r>
          </a:p>
          <a:p>
            <a:pPr lvl="1" algn="just">
              <a:lnSpc>
                <a:spcPct val="150000"/>
              </a:lnSpc>
            </a:pPr>
            <a:r>
              <a:rPr lang="en-US" sz="2000" dirty="0">
                <a:latin typeface="Times" pitchFamily="2" charset="0"/>
              </a:rPr>
              <a:t>- What is filter or convolution</a:t>
            </a:r>
          </a:p>
          <a:p>
            <a:pPr lvl="1" algn="just"/>
            <a:r>
              <a:rPr lang="en-US" sz="2000" dirty="0">
                <a:latin typeface="Times" pitchFamily="2" charset="0"/>
              </a:rPr>
              <a:t>- What is stride</a:t>
            </a:r>
          </a:p>
          <a:p>
            <a:pPr lvl="1" algn="just"/>
            <a:r>
              <a:rPr lang="en-US" sz="2000" dirty="0">
                <a:latin typeface="Times" pitchFamily="2" charset="0"/>
              </a:rPr>
              <a:t>- What is padding</a:t>
            </a:r>
          </a:p>
          <a:p>
            <a:pPr lvl="1" algn="just">
              <a:lnSpc>
                <a:spcPct val="150000"/>
              </a:lnSpc>
            </a:pPr>
            <a:r>
              <a:rPr lang="en-US" sz="2000" dirty="0">
                <a:latin typeface="Times" pitchFamily="2" charset="0"/>
              </a:rPr>
              <a:t>- What is pooling (Max and Average pooling) </a:t>
            </a:r>
          </a:p>
          <a:p>
            <a:pPr marL="342900" indent="-342900" algn="just">
              <a:lnSpc>
                <a:spcPct val="150000"/>
              </a:lnSpc>
              <a:buAutoNum type="arabicPeriod"/>
            </a:pPr>
            <a:r>
              <a:rPr lang="en-US" sz="2000" dirty="0">
                <a:latin typeface="Times" pitchFamily="2" charset="0"/>
              </a:rPr>
              <a:t>Looking at different CNN structure (i.e. </a:t>
            </a:r>
            <a:r>
              <a:rPr lang="en-US" sz="2000" dirty="0" err="1">
                <a:latin typeface="Times" pitchFamily="2" charset="0"/>
              </a:rPr>
              <a:t>AlexNet</a:t>
            </a:r>
            <a:r>
              <a:rPr lang="en-US" sz="2000" dirty="0">
                <a:latin typeface="Times" pitchFamily="2" charset="0"/>
              </a:rPr>
              <a:t>, </a:t>
            </a:r>
            <a:r>
              <a:rPr lang="en-US" sz="2000" dirty="0" err="1">
                <a:latin typeface="Times" pitchFamily="2" charset="0"/>
              </a:rPr>
              <a:t>GoogleNet</a:t>
            </a:r>
            <a:r>
              <a:rPr lang="en-US" sz="2000" dirty="0">
                <a:latin typeface="Times" pitchFamily="2" charset="0"/>
              </a:rPr>
              <a:t>, </a:t>
            </a:r>
            <a:r>
              <a:rPr lang="en-US" sz="2000" dirty="0" err="1">
                <a:latin typeface="Times" pitchFamily="2" charset="0"/>
              </a:rPr>
              <a:t>ResNet</a:t>
            </a:r>
            <a:r>
              <a:rPr lang="en-US" sz="2000" dirty="0">
                <a:latin typeface="Times" pitchFamily="2" charset="0"/>
              </a:rPr>
              <a:t>, …)</a:t>
            </a:r>
          </a:p>
          <a:p>
            <a:pPr marL="342900" indent="-342900" algn="just">
              <a:lnSpc>
                <a:spcPct val="150000"/>
              </a:lnSpc>
              <a:buAutoNum type="arabicPeriod"/>
            </a:pPr>
            <a:r>
              <a:rPr lang="en-US" sz="2000" dirty="0">
                <a:latin typeface="Times" pitchFamily="2" charset="0"/>
              </a:rPr>
              <a:t>How to code convolutional neural network in python</a:t>
            </a:r>
          </a:p>
          <a:p>
            <a:pPr marL="342900" indent="-342900" algn="just">
              <a:lnSpc>
                <a:spcPct val="150000"/>
              </a:lnSpc>
              <a:buAutoNum type="arabicPeriod"/>
            </a:pPr>
            <a:r>
              <a:rPr lang="en-US" sz="2000" dirty="0">
                <a:latin typeface="Times" pitchFamily="2" charset="0"/>
              </a:rPr>
              <a:t>Hands on project</a:t>
            </a:r>
          </a:p>
          <a:p>
            <a:pPr lvl="1" algn="just">
              <a:lnSpc>
                <a:spcPct val="150000"/>
              </a:lnSpc>
            </a:pPr>
            <a:r>
              <a:rPr lang="en-US" sz="2000" dirty="0">
                <a:latin typeface="Times" pitchFamily="2" charset="0"/>
              </a:rPr>
              <a:t>- What is transfer learning</a:t>
            </a:r>
          </a:p>
          <a:p>
            <a:pPr lvl="1" algn="just">
              <a:lnSpc>
                <a:spcPct val="150000"/>
              </a:lnSpc>
            </a:pPr>
            <a:r>
              <a:rPr lang="en-US" sz="2000" dirty="0">
                <a:latin typeface="Times" pitchFamily="2" charset="0"/>
              </a:rPr>
              <a:t>- Apply convolutional neural network for image classification</a:t>
            </a:r>
          </a:p>
          <a:p>
            <a:pPr lvl="1" algn="just"/>
            <a:endParaRPr lang="en-US" sz="2000" dirty="0">
              <a:latin typeface="Times" pitchFamily="2" charset="0"/>
            </a:endParaRPr>
          </a:p>
        </p:txBody>
      </p:sp>
    </p:spTree>
    <p:extLst>
      <p:ext uri="{BB962C8B-B14F-4D97-AF65-F5344CB8AC3E}">
        <p14:creationId xmlns:p14="http://schemas.microsoft.com/office/powerpoint/2010/main" val="4053218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098418" cy="523220"/>
          </a:xfrm>
          <a:prstGeom prst="rect">
            <a:avLst/>
          </a:prstGeom>
          <a:noFill/>
        </p:spPr>
        <p:txBody>
          <a:bodyPr wrap="none" rtlCol="0">
            <a:spAutoFit/>
          </a:bodyPr>
          <a:lstStyle/>
          <a:p>
            <a:r>
              <a:rPr lang="en-US" sz="2400" dirty="0">
                <a:latin typeface="Times" pitchFamily="2" charset="0"/>
              </a:rPr>
              <a:t>3. </a:t>
            </a:r>
            <a:r>
              <a:rPr lang="en-US" sz="2800" dirty="0">
                <a:latin typeface="Times" pitchFamily="2" charset="0"/>
              </a:rPr>
              <a:t>The structure of convolutional neural network</a:t>
            </a:r>
          </a:p>
        </p:txBody>
      </p:sp>
      <p:sp>
        <p:nvSpPr>
          <p:cNvPr id="2" name="TextBox 1">
            <a:extLst>
              <a:ext uri="{FF2B5EF4-FFF2-40B4-BE49-F238E27FC236}">
                <a16:creationId xmlns:a16="http://schemas.microsoft.com/office/drawing/2014/main" id="{B4CC2F98-CF69-E54B-4CCE-001795492766}"/>
              </a:ext>
            </a:extLst>
          </p:cNvPr>
          <p:cNvSpPr txBox="1"/>
          <p:nvPr/>
        </p:nvSpPr>
        <p:spPr>
          <a:xfrm>
            <a:off x="776759" y="1220395"/>
            <a:ext cx="10484799" cy="515526"/>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Stride and Padding </a:t>
            </a:r>
          </a:p>
        </p:txBody>
      </p:sp>
      <p:pic>
        <p:nvPicPr>
          <p:cNvPr id="7" name="Picture 6">
            <a:extLst>
              <a:ext uri="{FF2B5EF4-FFF2-40B4-BE49-F238E27FC236}">
                <a16:creationId xmlns:a16="http://schemas.microsoft.com/office/drawing/2014/main" id="{24CC4A62-DF33-B701-A952-C0B1562B1DEF}"/>
              </a:ext>
            </a:extLst>
          </p:cNvPr>
          <p:cNvPicPr>
            <a:picLocks noChangeAspect="1"/>
          </p:cNvPicPr>
          <p:nvPr/>
        </p:nvPicPr>
        <p:blipFill>
          <a:blip r:embed="rId2"/>
          <a:stretch>
            <a:fillRect/>
          </a:stretch>
        </p:blipFill>
        <p:spPr>
          <a:xfrm>
            <a:off x="366152" y="2168425"/>
            <a:ext cx="5818705" cy="3094863"/>
          </a:xfrm>
          <a:prstGeom prst="rect">
            <a:avLst/>
          </a:prstGeom>
        </p:spPr>
      </p:pic>
      <p:sp>
        <p:nvSpPr>
          <p:cNvPr id="8" name="TextBox 7">
            <a:extLst>
              <a:ext uri="{FF2B5EF4-FFF2-40B4-BE49-F238E27FC236}">
                <a16:creationId xmlns:a16="http://schemas.microsoft.com/office/drawing/2014/main" id="{29CB3C9E-FCEB-8BC0-CE8C-31056F6397B7}"/>
              </a:ext>
            </a:extLst>
          </p:cNvPr>
          <p:cNvSpPr txBox="1"/>
          <p:nvPr/>
        </p:nvSpPr>
        <p:spPr>
          <a:xfrm>
            <a:off x="776759" y="5452939"/>
            <a:ext cx="4499117" cy="369332"/>
          </a:xfrm>
          <a:prstGeom prst="rect">
            <a:avLst/>
          </a:prstGeom>
          <a:noFill/>
        </p:spPr>
        <p:txBody>
          <a:bodyPr wrap="none" rtlCol="0">
            <a:spAutoFit/>
          </a:bodyPr>
          <a:lstStyle/>
          <a:p>
            <a:r>
              <a:rPr lang="en-US" dirty="0">
                <a:latin typeface="Times" pitchFamily="2" charset="0"/>
              </a:rPr>
              <a:t>Connections between layers and zero padding</a:t>
            </a:r>
          </a:p>
        </p:txBody>
      </p:sp>
      <p:pic>
        <p:nvPicPr>
          <p:cNvPr id="11" name="Picture 10">
            <a:extLst>
              <a:ext uri="{FF2B5EF4-FFF2-40B4-BE49-F238E27FC236}">
                <a16:creationId xmlns:a16="http://schemas.microsoft.com/office/drawing/2014/main" id="{83C495F9-343B-F030-6004-C9EB79AF2CC7}"/>
              </a:ext>
            </a:extLst>
          </p:cNvPr>
          <p:cNvPicPr>
            <a:picLocks noChangeAspect="1"/>
          </p:cNvPicPr>
          <p:nvPr/>
        </p:nvPicPr>
        <p:blipFill>
          <a:blip r:embed="rId3"/>
          <a:stretch>
            <a:fillRect/>
          </a:stretch>
        </p:blipFill>
        <p:spPr>
          <a:xfrm>
            <a:off x="5828155" y="2405694"/>
            <a:ext cx="6183372" cy="2952420"/>
          </a:xfrm>
          <a:prstGeom prst="rect">
            <a:avLst/>
          </a:prstGeom>
        </p:spPr>
      </p:pic>
      <p:sp>
        <p:nvSpPr>
          <p:cNvPr id="12" name="TextBox 11">
            <a:extLst>
              <a:ext uri="{FF2B5EF4-FFF2-40B4-BE49-F238E27FC236}">
                <a16:creationId xmlns:a16="http://schemas.microsoft.com/office/drawing/2014/main" id="{A4697353-47A1-92B7-06D9-13BBBD5F7065}"/>
              </a:ext>
            </a:extLst>
          </p:cNvPr>
          <p:cNvSpPr txBox="1"/>
          <p:nvPr/>
        </p:nvSpPr>
        <p:spPr>
          <a:xfrm>
            <a:off x="7327232" y="5452939"/>
            <a:ext cx="4193584" cy="369332"/>
          </a:xfrm>
          <a:prstGeom prst="rect">
            <a:avLst/>
          </a:prstGeom>
          <a:noFill/>
        </p:spPr>
        <p:txBody>
          <a:bodyPr wrap="none" rtlCol="0">
            <a:spAutoFit/>
          </a:bodyPr>
          <a:lstStyle/>
          <a:p>
            <a:r>
              <a:rPr lang="en-US" dirty="0">
                <a:latin typeface="Times" pitchFamily="2" charset="0"/>
              </a:rPr>
              <a:t>Reducing dimensionality using a stride of 2</a:t>
            </a:r>
          </a:p>
        </p:txBody>
      </p:sp>
    </p:spTree>
    <p:extLst>
      <p:ext uri="{BB962C8B-B14F-4D97-AF65-F5344CB8AC3E}">
        <p14:creationId xmlns:p14="http://schemas.microsoft.com/office/powerpoint/2010/main" val="2361238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098418" cy="523220"/>
          </a:xfrm>
          <a:prstGeom prst="rect">
            <a:avLst/>
          </a:prstGeom>
          <a:noFill/>
        </p:spPr>
        <p:txBody>
          <a:bodyPr wrap="none" rtlCol="0">
            <a:spAutoFit/>
          </a:bodyPr>
          <a:lstStyle/>
          <a:p>
            <a:r>
              <a:rPr lang="en-US" sz="2400" dirty="0">
                <a:latin typeface="Times" pitchFamily="2" charset="0"/>
              </a:rPr>
              <a:t>3. </a:t>
            </a:r>
            <a:r>
              <a:rPr lang="en-US" sz="2800" dirty="0">
                <a:latin typeface="Times" pitchFamily="2" charset="0"/>
              </a:rPr>
              <a:t>The structure of convolutional neural network</a:t>
            </a:r>
          </a:p>
        </p:txBody>
      </p:sp>
      <p:sp>
        <p:nvSpPr>
          <p:cNvPr id="2" name="TextBox 1">
            <a:extLst>
              <a:ext uri="{FF2B5EF4-FFF2-40B4-BE49-F238E27FC236}">
                <a16:creationId xmlns:a16="http://schemas.microsoft.com/office/drawing/2014/main" id="{B4CC2F98-CF69-E54B-4CCE-001795492766}"/>
              </a:ext>
            </a:extLst>
          </p:cNvPr>
          <p:cNvSpPr txBox="1"/>
          <p:nvPr/>
        </p:nvSpPr>
        <p:spPr>
          <a:xfrm>
            <a:off x="776759" y="1220395"/>
            <a:ext cx="10484799" cy="515526"/>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Stride and Padding </a:t>
            </a:r>
          </a:p>
        </p:txBody>
      </p:sp>
      <p:pic>
        <p:nvPicPr>
          <p:cNvPr id="3" name="Screen Recording 2022-09-10 at 2.30.22 PM" descr="Screen Recording 2022-09-10 at 2.30.22 PM">
            <a:hlinkClick r:id="" action="ppaction://media"/>
            <a:extLst>
              <a:ext uri="{FF2B5EF4-FFF2-40B4-BE49-F238E27FC236}">
                <a16:creationId xmlns:a16="http://schemas.microsoft.com/office/drawing/2014/main" id="{39A4DF59-B4D0-8D9A-4E57-2766B05DAE4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50581" y="2061964"/>
            <a:ext cx="3709820" cy="4048099"/>
          </a:xfrm>
          <a:prstGeom prst="rect">
            <a:avLst/>
          </a:prstGeom>
        </p:spPr>
      </p:pic>
      <p:pic>
        <p:nvPicPr>
          <p:cNvPr id="5" name="Screen Recording 2022-09-10 at 2.31.16 PM" descr="Screen Recording 2022-09-10 at 2.31.16 PM">
            <a:hlinkClick r:id="" action="ppaction://media"/>
            <a:extLst>
              <a:ext uri="{FF2B5EF4-FFF2-40B4-BE49-F238E27FC236}">
                <a16:creationId xmlns:a16="http://schemas.microsoft.com/office/drawing/2014/main" id="{55C8BF4A-B744-D816-D4C3-12EAF684EE9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50599" y="1539794"/>
            <a:ext cx="3709821" cy="4240917"/>
          </a:xfrm>
          <a:prstGeom prst="rect">
            <a:avLst/>
          </a:prstGeom>
        </p:spPr>
      </p:pic>
      <p:pic>
        <p:nvPicPr>
          <p:cNvPr id="9" name="Picture 8">
            <a:extLst>
              <a:ext uri="{FF2B5EF4-FFF2-40B4-BE49-F238E27FC236}">
                <a16:creationId xmlns:a16="http://schemas.microsoft.com/office/drawing/2014/main" id="{279361C1-82EA-9EE4-F79F-7E36BE6EA6DD}"/>
              </a:ext>
            </a:extLst>
          </p:cNvPr>
          <p:cNvPicPr>
            <a:picLocks noChangeAspect="1"/>
          </p:cNvPicPr>
          <p:nvPr/>
        </p:nvPicPr>
        <p:blipFill>
          <a:blip r:embed="rId8"/>
          <a:stretch>
            <a:fillRect/>
          </a:stretch>
        </p:blipFill>
        <p:spPr>
          <a:xfrm>
            <a:off x="6736781" y="6177568"/>
            <a:ext cx="4504823" cy="256556"/>
          </a:xfrm>
          <a:prstGeom prst="rect">
            <a:avLst/>
          </a:prstGeom>
        </p:spPr>
      </p:pic>
      <p:sp>
        <p:nvSpPr>
          <p:cNvPr id="6" name="TextBox 5">
            <a:extLst>
              <a:ext uri="{FF2B5EF4-FFF2-40B4-BE49-F238E27FC236}">
                <a16:creationId xmlns:a16="http://schemas.microsoft.com/office/drawing/2014/main" id="{2D509422-3F5B-7EEF-B56B-683FCE65CDC0}"/>
              </a:ext>
            </a:extLst>
          </p:cNvPr>
          <p:cNvSpPr txBox="1"/>
          <p:nvPr/>
        </p:nvSpPr>
        <p:spPr>
          <a:xfrm>
            <a:off x="35828" y="6441201"/>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284617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1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098418" cy="523220"/>
          </a:xfrm>
          <a:prstGeom prst="rect">
            <a:avLst/>
          </a:prstGeom>
          <a:noFill/>
        </p:spPr>
        <p:txBody>
          <a:bodyPr wrap="none" rtlCol="0">
            <a:spAutoFit/>
          </a:bodyPr>
          <a:lstStyle/>
          <a:p>
            <a:r>
              <a:rPr lang="en-US" sz="2400" dirty="0">
                <a:latin typeface="Times" pitchFamily="2" charset="0"/>
              </a:rPr>
              <a:t>3. </a:t>
            </a:r>
            <a:r>
              <a:rPr lang="en-US" sz="2800" dirty="0">
                <a:latin typeface="Times" pitchFamily="2" charset="0"/>
              </a:rPr>
              <a:t>The structure of convolutional neural network</a:t>
            </a:r>
          </a:p>
        </p:txBody>
      </p:sp>
      <p:sp>
        <p:nvSpPr>
          <p:cNvPr id="6" name="TextBox 5">
            <a:extLst>
              <a:ext uri="{FF2B5EF4-FFF2-40B4-BE49-F238E27FC236}">
                <a16:creationId xmlns:a16="http://schemas.microsoft.com/office/drawing/2014/main" id="{EA354813-CA56-2F41-924A-D4506F9BD3B0}"/>
              </a:ext>
            </a:extLst>
          </p:cNvPr>
          <p:cNvSpPr txBox="1"/>
          <p:nvPr/>
        </p:nvSpPr>
        <p:spPr>
          <a:xfrm>
            <a:off x="1595251" y="5294446"/>
            <a:ext cx="9271128" cy="400110"/>
          </a:xfrm>
          <a:prstGeom prst="rect">
            <a:avLst/>
          </a:prstGeom>
          <a:noFill/>
        </p:spPr>
        <p:txBody>
          <a:bodyPr wrap="none" rtlCol="0">
            <a:spAutoFit/>
          </a:bodyPr>
          <a:lstStyle/>
          <a:p>
            <a:r>
              <a:rPr lang="en-US" sz="2000" b="1" i="0" dirty="0">
                <a:solidFill>
                  <a:srgbClr val="363545"/>
                </a:solidFill>
                <a:effectLst/>
                <a:latin typeface="Times" pitchFamily="2" charset="0"/>
              </a:rPr>
              <a:t>Schematic representation of a convolutional neural network with two hidden layers</a:t>
            </a:r>
            <a:endParaRPr lang="en-US" sz="2000" dirty="0">
              <a:latin typeface="Times" pitchFamily="2" charset="0"/>
            </a:endParaRPr>
          </a:p>
        </p:txBody>
      </p:sp>
      <p:pic>
        <p:nvPicPr>
          <p:cNvPr id="7" name="Picture 6">
            <a:extLst>
              <a:ext uri="{FF2B5EF4-FFF2-40B4-BE49-F238E27FC236}">
                <a16:creationId xmlns:a16="http://schemas.microsoft.com/office/drawing/2014/main" id="{1E480795-D0D9-A441-8951-D48A62F45B40}"/>
              </a:ext>
            </a:extLst>
          </p:cNvPr>
          <p:cNvPicPr>
            <a:picLocks noChangeAspect="1"/>
          </p:cNvPicPr>
          <p:nvPr/>
        </p:nvPicPr>
        <p:blipFill>
          <a:blip r:embed="rId2"/>
          <a:stretch>
            <a:fillRect/>
          </a:stretch>
        </p:blipFill>
        <p:spPr>
          <a:xfrm>
            <a:off x="641267" y="1377315"/>
            <a:ext cx="11346873" cy="3764699"/>
          </a:xfrm>
          <a:prstGeom prst="rect">
            <a:avLst/>
          </a:prstGeom>
        </p:spPr>
      </p:pic>
      <p:sp>
        <p:nvSpPr>
          <p:cNvPr id="2" name="TextBox 1">
            <a:extLst>
              <a:ext uri="{FF2B5EF4-FFF2-40B4-BE49-F238E27FC236}">
                <a16:creationId xmlns:a16="http://schemas.microsoft.com/office/drawing/2014/main" id="{91CF19DB-B508-4614-F819-358D35B2F194}"/>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3585360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5710346" cy="523220"/>
          </a:xfrm>
          <a:prstGeom prst="rect">
            <a:avLst/>
          </a:prstGeom>
          <a:noFill/>
        </p:spPr>
        <p:txBody>
          <a:bodyPr wrap="none" rtlCol="0">
            <a:spAutoFit/>
          </a:bodyPr>
          <a:lstStyle/>
          <a:p>
            <a:r>
              <a:rPr lang="en-US" sz="2800" dirty="0">
                <a:latin typeface="Times" pitchFamily="2" charset="0"/>
              </a:rPr>
              <a:t>4. Looking at different CNN structure </a:t>
            </a:r>
          </a:p>
        </p:txBody>
      </p:sp>
      <p:pic>
        <p:nvPicPr>
          <p:cNvPr id="3" name="Picture 2">
            <a:extLst>
              <a:ext uri="{FF2B5EF4-FFF2-40B4-BE49-F238E27FC236}">
                <a16:creationId xmlns:a16="http://schemas.microsoft.com/office/drawing/2014/main" id="{3574FC6A-5FB4-D953-4FBF-6B62DA2505EE}"/>
              </a:ext>
            </a:extLst>
          </p:cNvPr>
          <p:cNvPicPr>
            <a:picLocks noChangeAspect="1"/>
          </p:cNvPicPr>
          <p:nvPr/>
        </p:nvPicPr>
        <p:blipFill>
          <a:blip r:embed="rId2"/>
          <a:stretch>
            <a:fillRect/>
          </a:stretch>
        </p:blipFill>
        <p:spPr>
          <a:xfrm>
            <a:off x="1315453" y="985038"/>
            <a:ext cx="9877280" cy="5555970"/>
          </a:xfrm>
          <a:prstGeom prst="rect">
            <a:avLst/>
          </a:prstGeom>
        </p:spPr>
      </p:pic>
      <p:sp>
        <p:nvSpPr>
          <p:cNvPr id="5" name="TextBox 4">
            <a:extLst>
              <a:ext uri="{FF2B5EF4-FFF2-40B4-BE49-F238E27FC236}">
                <a16:creationId xmlns:a16="http://schemas.microsoft.com/office/drawing/2014/main" id="{C7BF9CFC-1351-3F67-DDC5-9FBF2EB89969}"/>
              </a:ext>
            </a:extLst>
          </p:cNvPr>
          <p:cNvSpPr txBox="1"/>
          <p:nvPr/>
        </p:nvSpPr>
        <p:spPr>
          <a:xfrm>
            <a:off x="1315453" y="1191126"/>
            <a:ext cx="4839786" cy="707886"/>
          </a:xfrm>
          <a:prstGeom prst="rect">
            <a:avLst/>
          </a:prstGeom>
          <a:noFill/>
        </p:spPr>
        <p:txBody>
          <a:bodyPr wrap="none" rtlCol="0">
            <a:spAutoFit/>
          </a:bodyPr>
          <a:lstStyle/>
          <a:p>
            <a:r>
              <a:rPr lang="en-US" sz="2000" b="1" i="0" dirty="0" err="1">
                <a:solidFill>
                  <a:srgbClr val="0C0C0C"/>
                </a:solidFill>
                <a:effectLst/>
                <a:latin typeface="Times" pitchFamily="2" charset="0"/>
              </a:rPr>
              <a:t>AlexNet</a:t>
            </a:r>
            <a:r>
              <a:rPr lang="en-US" sz="2000" b="1" i="0" dirty="0">
                <a:solidFill>
                  <a:srgbClr val="0C0C0C"/>
                </a:solidFill>
                <a:effectLst/>
                <a:latin typeface="Times" pitchFamily="2" charset="0"/>
              </a:rPr>
              <a:t> </a:t>
            </a:r>
            <a:r>
              <a:rPr lang="en-US" sz="2000" i="0" dirty="0">
                <a:solidFill>
                  <a:srgbClr val="0C0C0C"/>
                </a:solidFill>
                <a:effectLst/>
                <a:latin typeface="Times" pitchFamily="2" charset="0"/>
              </a:rPr>
              <a:t>– won the 2012 ImageNet challenge</a:t>
            </a:r>
            <a:endParaRPr lang="en-US" sz="2000" b="1" i="0" dirty="0">
              <a:solidFill>
                <a:srgbClr val="0C0C0C"/>
              </a:solidFill>
              <a:effectLst/>
              <a:latin typeface="Times" pitchFamily="2" charset="0"/>
            </a:endParaRPr>
          </a:p>
          <a:p>
            <a:endParaRPr lang="en-US" sz="2000" b="1" dirty="0">
              <a:latin typeface="Times" pitchFamily="2" charset="0"/>
            </a:endParaRPr>
          </a:p>
        </p:txBody>
      </p:sp>
      <p:sp>
        <p:nvSpPr>
          <p:cNvPr id="2" name="TextBox 1">
            <a:extLst>
              <a:ext uri="{FF2B5EF4-FFF2-40B4-BE49-F238E27FC236}">
                <a16:creationId xmlns:a16="http://schemas.microsoft.com/office/drawing/2014/main" id="{2559417D-6026-D7CA-6737-E32BCCC40F6B}"/>
              </a:ext>
            </a:extLst>
          </p:cNvPr>
          <p:cNvSpPr txBox="1"/>
          <p:nvPr/>
        </p:nvSpPr>
        <p:spPr>
          <a:xfrm>
            <a:off x="8196675" y="6457890"/>
            <a:ext cx="3995325" cy="400110"/>
          </a:xfrm>
          <a:prstGeom prst="rect">
            <a:avLst/>
          </a:prstGeom>
          <a:noFill/>
        </p:spPr>
        <p:txBody>
          <a:bodyPr wrap="none" rtlCol="0">
            <a:spAutoFit/>
          </a:bodyPr>
          <a:lstStyle/>
          <a:p>
            <a:r>
              <a:rPr lang="en-US" sz="2000" dirty="0">
                <a:latin typeface="Times" pitchFamily="2" charset="0"/>
              </a:rPr>
              <a:t>Image provided from </a:t>
            </a:r>
            <a:r>
              <a:rPr lang="en-US" sz="2000" dirty="0" err="1">
                <a:latin typeface="Times" pitchFamily="2" charset="0"/>
              </a:rPr>
              <a:t>LearnOpenCV</a:t>
            </a:r>
            <a:r>
              <a:rPr lang="en-US" sz="2000" dirty="0">
                <a:latin typeface="Times" pitchFamily="2" charset="0"/>
              </a:rPr>
              <a:t> </a:t>
            </a:r>
          </a:p>
        </p:txBody>
      </p:sp>
    </p:spTree>
    <p:extLst>
      <p:ext uri="{BB962C8B-B14F-4D97-AF65-F5344CB8AC3E}">
        <p14:creationId xmlns:p14="http://schemas.microsoft.com/office/powerpoint/2010/main" val="1649332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BF9CFC-1351-3F67-DDC5-9FBF2EB89969}"/>
              </a:ext>
            </a:extLst>
          </p:cNvPr>
          <p:cNvSpPr txBox="1"/>
          <p:nvPr/>
        </p:nvSpPr>
        <p:spPr>
          <a:xfrm>
            <a:off x="1315453" y="1191126"/>
            <a:ext cx="968535" cy="400110"/>
          </a:xfrm>
          <a:prstGeom prst="rect">
            <a:avLst/>
          </a:prstGeom>
          <a:noFill/>
        </p:spPr>
        <p:txBody>
          <a:bodyPr wrap="none" rtlCol="0">
            <a:spAutoFit/>
          </a:bodyPr>
          <a:lstStyle/>
          <a:p>
            <a:r>
              <a:rPr lang="en-US" sz="2000" b="1" i="0" dirty="0" err="1">
                <a:solidFill>
                  <a:srgbClr val="0C0C0C"/>
                </a:solidFill>
                <a:effectLst/>
                <a:latin typeface="Times" pitchFamily="2" charset="0"/>
              </a:rPr>
              <a:t>ResNet</a:t>
            </a:r>
            <a:endParaRPr lang="en-US" sz="2000" b="1" dirty="0">
              <a:latin typeface="Times" pitchFamily="2" charset="0"/>
            </a:endParaRPr>
          </a:p>
        </p:txBody>
      </p:sp>
      <p:pic>
        <p:nvPicPr>
          <p:cNvPr id="6" name="Picture 5">
            <a:extLst>
              <a:ext uri="{FF2B5EF4-FFF2-40B4-BE49-F238E27FC236}">
                <a16:creationId xmlns:a16="http://schemas.microsoft.com/office/drawing/2014/main" id="{6C4D67D0-BDA0-2561-47ED-12250FF7055C}"/>
              </a:ext>
            </a:extLst>
          </p:cNvPr>
          <p:cNvPicPr>
            <a:picLocks noChangeAspect="1"/>
          </p:cNvPicPr>
          <p:nvPr/>
        </p:nvPicPr>
        <p:blipFill>
          <a:blip r:embed="rId2"/>
          <a:stretch>
            <a:fillRect/>
          </a:stretch>
        </p:blipFill>
        <p:spPr>
          <a:xfrm>
            <a:off x="2830285" y="1391181"/>
            <a:ext cx="7772400" cy="4721213"/>
          </a:xfrm>
          <a:prstGeom prst="rect">
            <a:avLst/>
          </a:prstGeom>
        </p:spPr>
      </p:pic>
      <p:sp>
        <p:nvSpPr>
          <p:cNvPr id="7" name="TextBox 6">
            <a:extLst>
              <a:ext uri="{FF2B5EF4-FFF2-40B4-BE49-F238E27FC236}">
                <a16:creationId xmlns:a16="http://schemas.microsoft.com/office/drawing/2014/main" id="{B4492BED-99B6-97A0-3955-03CCD1EE3C7A}"/>
              </a:ext>
            </a:extLst>
          </p:cNvPr>
          <p:cNvSpPr txBox="1"/>
          <p:nvPr/>
        </p:nvSpPr>
        <p:spPr>
          <a:xfrm>
            <a:off x="512064" y="316992"/>
            <a:ext cx="5710346" cy="523220"/>
          </a:xfrm>
          <a:prstGeom prst="rect">
            <a:avLst/>
          </a:prstGeom>
          <a:noFill/>
        </p:spPr>
        <p:txBody>
          <a:bodyPr wrap="none" rtlCol="0">
            <a:spAutoFit/>
          </a:bodyPr>
          <a:lstStyle/>
          <a:p>
            <a:r>
              <a:rPr lang="en-US" sz="2800" dirty="0">
                <a:latin typeface="Times" pitchFamily="2" charset="0"/>
              </a:rPr>
              <a:t>4. Looking at different CNN structure </a:t>
            </a:r>
          </a:p>
        </p:txBody>
      </p:sp>
      <p:sp>
        <p:nvSpPr>
          <p:cNvPr id="2" name="TextBox 1">
            <a:extLst>
              <a:ext uri="{FF2B5EF4-FFF2-40B4-BE49-F238E27FC236}">
                <a16:creationId xmlns:a16="http://schemas.microsoft.com/office/drawing/2014/main" id="{89082B3D-1081-A0FE-A718-FDCDFBBAE0F0}"/>
              </a:ext>
            </a:extLst>
          </p:cNvPr>
          <p:cNvSpPr txBox="1"/>
          <p:nvPr/>
        </p:nvSpPr>
        <p:spPr>
          <a:xfrm>
            <a:off x="5943332" y="6457890"/>
            <a:ext cx="6365845" cy="400110"/>
          </a:xfrm>
          <a:prstGeom prst="rect">
            <a:avLst/>
          </a:prstGeom>
          <a:noFill/>
        </p:spPr>
        <p:txBody>
          <a:bodyPr wrap="none" rtlCol="0">
            <a:spAutoFit/>
          </a:bodyPr>
          <a:lstStyle/>
          <a:p>
            <a:r>
              <a:rPr lang="en-US" sz="2000" dirty="0">
                <a:latin typeface="Times" pitchFamily="2" charset="0"/>
              </a:rPr>
              <a:t>Image provided from https://</a:t>
            </a:r>
            <a:r>
              <a:rPr lang="en-US" sz="2000" dirty="0" err="1">
                <a:latin typeface="Times" pitchFamily="2" charset="0"/>
              </a:rPr>
              <a:t>jason-adam.github.io</a:t>
            </a:r>
            <a:r>
              <a:rPr lang="en-US" sz="2000" dirty="0">
                <a:latin typeface="Times" pitchFamily="2" charset="0"/>
              </a:rPr>
              <a:t>/resnet50/ </a:t>
            </a:r>
          </a:p>
        </p:txBody>
      </p:sp>
    </p:spTree>
    <p:extLst>
      <p:ext uri="{BB962C8B-B14F-4D97-AF65-F5344CB8AC3E}">
        <p14:creationId xmlns:p14="http://schemas.microsoft.com/office/powerpoint/2010/main" val="1007612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8185254" cy="523220"/>
          </a:xfrm>
          <a:prstGeom prst="rect">
            <a:avLst/>
          </a:prstGeom>
          <a:noFill/>
        </p:spPr>
        <p:txBody>
          <a:bodyPr wrap="none" rtlCol="0">
            <a:spAutoFit/>
          </a:bodyPr>
          <a:lstStyle/>
          <a:p>
            <a:r>
              <a:rPr lang="en-US" sz="2400" dirty="0">
                <a:latin typeface="Times" pitchFamily="2" charset="0"/>
              </a:rPr>
              <a:t>5. </a:t>
            </a:r>
            <a:r>
              <a:rPr lang="en-US" sz="2800" dirty="0">
                <a:latin typeface="Times" pitchFamily="2" charset="0"/>
              </a:rPr>
              <a:t>How to code convolutional neural network in python </a:t>
            </a:r>
          </a:p>
        </p:txBody>
      </p:sp>
      <p:pic>
        <p:nvPicPr>
          <p:cNvPr id="3" name="Picture 2">
            <a:extLst>
              <a:ext uri="{FF2B5EF4-FFF2-40B4-BE49-F238E27FC236}">
                <a16:creationId xmlns:a16="http://schemas.microsoft.com/office/drawing/2014/main" id="{F96DF76B-E3DF-8C9B-6E3D-31957180FC31}"/>
              </a:ext>
            </a:extLst>
          </p:cNvPr>
          <p:cNvPicPr>
            <a:picLocks noChangeAspect="1"/>
          </p:cNvPicPr>
          <p:nvPr/>
        </p:nvPicPr>
        <p:blipFill>
          <a:blip r:embed="rId2"/>
          <a:stretch>
            <a:fillRect/>
          </a:stretch>
        </p:blipFill>
        <p:spPr>
          <a:xfrm>
            <a:off x="1141689" y="1708484"/>
            <a:ext cx="9908622" cy="3736271"/>
          </a:xfrm>
          <a:prstGeom prst="rect">
            <a:avLst/>
          </a:prstGeom>
        </p:spPr>
      </p:pic>
      <p:sp>
        <p:nvSpPr>
          <p:cNvPr id="2" name="TextBox 1">
            <a:extLst>
              <a:ext uri="{FF2B5EF4-FFF2-40B4-BE49-F238E27FC236}">
                <a16:creationId xmlns:a16="http://schemas.microsoft.com/office/drawing/2014/main" id="{67315F36-AFDE-3E1F-FE77-EAF7C1E16C17}"/>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2729532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8FC92F-DA8D-8116-3992-124E8641D2D4}"/>
              </a:ext>
            </a:extLst>
          </p:cNvPr>
          <p:cNvPicPr>
            <a:picLocks noChangeAspect="1"/>
          </p:cNvPicPr>
          <p:nvPr/>
        </p:nvPicPr>
        <p:blipFill>
          <a:blip r:embed="rId2"/>
          <a:stretch>
            <a:fillRect/>
          </a:stretch>
        </p:blipFill>
        <p:spPr>
          <a:xfrm>
            <a:off x="1141689" y="1708483"/>
            <a:ext cx="9908620" cy="3736271"/>
          </a:xfrm>
          <a:prstGeom prst="rect">
            <a:avLst/>
          </a:prstGeom>
        </p:spPr>
      </p:pic>
      <p:sp>
        <p:nvSpPr>
          <p:cNvPr id="6" name="TextBox 5">
            <a:extLst>
              <a:ext uri="{FF2B5EF4-FFF2-40B4-BE49-F238E27FC236}">
                <a16:creationId xmlns:a16="http://schemas.microsoft.com/office/drawing/2014/main" id="{23FB8822-606F-C729-3605-CFC1287E110F}"/>
              </a:ext>
            </a:extLst>
          </p:cNvPr>
          <p:cNvSpPr txBox="1"/>
          <p:nvPr/>
        </p:nvSpPr>
        <p:spPr>
          <a:xfrm>
            <a:off x="512064" y="316992"/>
            <a:ext cx="8236550" cy="523220"/>
          </a:xfrm>
          <a:prstGeom prst="rect">
            <a:avLst/>
          </a:prstGeom>
          <a:noFill/>
        </p:spPr>
        <p:txBody>
          <a:bodyPr wrap="none" rtlCol="0">
            <a:spAutoFit/>
          </a:bodyPr>
          <a:lstStyle/>
          <a:p>
            <a:r>
              <a:rPr lang="en-US" sz="2800" dirty="0">
                <a:latin typeface="Times" pitchFamily="2" charset="0"/>
              </a:rPr>
              <a:t>5. How to code convolutional neural network in python </a:t>
            </a:r>
          </a:p>
        </p:txBody>
      </p:sp>
      <p:sp>
        <p:nvSpPr>
          <p:cNvPr id="2" name="TextBox 1">
            <a:extLst>
              <a:ext uri="{FF2B5EF4-FFF2-40B4-BE49-F238E27FC236}">
                <a16:creationId xmlns:a16="http://schemas.microsoft.com/office/drawing/2014/main" id="{56324023-7E9B-B8AB-A1C2-613982F0FD57}"/>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2189060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2969083" cy="892552"/>
          </a:xfrm>
          <a:prstGeom prst="rect">
            <a:avLst/>
          </a:prstGeom>
          <a:noFill/>
        </p:spPr>
        <p:txBody>
          <a:bodyPr wrap="none" rtlCol="0">
            <a:spAutoFit/>
          </a:bodyPr>
          <a:lstStyle/>
          <a:p>
            <a:r>
              <a:rPr lang="en-US" sz="2400" dirty="0">
                <a:latin typeface="Times" pitchFamily="2" charset="0"/>
              </a:rPr>
              <a:t>6</a:t>
            </a:r>
            <a:r>
              <a:rPr lang="en-US" sz="2800" dirty="0">
                <a:latin typeface="Times" pitchFamily="2" charset="0"/>
              </a:rPr>
              <a:t>. Hands on project</a:t>
            </a:r>
          </a:p>
          <a:p>
            <a:r>
              <a:rPr lang="en-US" sz="2400" dirty="0">
                <a:latin typeface="Times" pitchFamily="2" charset="0"/>
              </a:rPr>
              <a:t> </a:t>
            </a:r>
          </a:p>
        </p:txBody>
      </p:sp>
      <p:pic>
        <p:nvPicPr>
          <p:cNvPr id="2" name="Online Media 1" descr="Convolutional Network Demo from 1993">
            <a:hlinkClick r:id="" action="ppaction://media"/>
            <a:extLst>
              <a:ext uri="{FF2B5EF4-FFF2-40B4-BE49-F238E27FC236}">
                <a16:creationId xmlns:a16="http://schemas.microsoft.com/office/drawing/2014/main" id="{F857E47C-B529-497A-1C01-AE454C22145D}"/>
              </a:ext>
            </a:extLst>
          </p:cNvPr>
          <p:cNvPicPr>
            <a:picLocks noRot="1" noChangeAspect="1"/>
          </p:cNvPicPr>
          <p:nvPr>
            <a:videoFile r:link="rId1"/>
          </p:nvPr>
        </p:nvPicPr>
        <p:blipFill>
          <a:blip r:embed="rId3"/>
          <a:stretch>
            <a:fillRect/>
          </a:stretch>
        </p:blipFill>
        <p:spPr>
          <a:xfrm>
            <a:off x="2625556" y="1162415"/>
            <a:ext cx="6940885" cy="5205664"/>
          </a:xfrm>
          <a:prstGeom prst="rect">
            <a:avLst/>
          </a:prstGeom>
        </p:spPr>
      </p:pic>
      <p:sp>
        <p:nvSpPr>
          <p:cNvPr id="3" name="TextBox 2">
            <a:extLst>
              <a:ext uri="{FF2B5EF4-FFF2-40B4-BE49-F238E27FC236}">
                <a16:creationId xmlns:a16="http://schemas.microsoft.com/office/drawing/2014/main" id="{AC1FC46D-D3DB-6724-3E1F-F1AE36337DC3}"/>
              </a:ext>
            </a:extLst>
          </p:cNvPr>
          <p:cNvSpPr txBox="1"/>
          <p:nvPr/>
        </p:nvSpPr>
        <p:spPr>
          <a:xfrm>
            <a:off x="3943006" y="6368079"/>
            <a:ext cx="4305987" cy="646331"/>
          </a:xfrm>
          <a:prstGeom prst="rect">
            <a:avLst/>
          </a:prstGeom>
          <a:noFill/>
        </p:spPr>
        <p:txBody>
          <a:bodyPr wrap="none" rtlCol="0">
            <a:spAutoFit/>
          </a:bodyPr>
          <a:lstStyle/>
          <a:p>
            <a:r>
              <a:rPr lang="en-US" b="0" i="0" dirty="0">
                <a:effectLst/>
                <a:latin typeface="Roboto" panose="02000000000000000000" pitchFamily="2" charset="0"/>
              </a:rPr>
              <a:t>Convolutional Network Demo from 1993</a:t>
            </a:r>
          </a:p>
          <a:p>
            <a:endParaRPr lang="en-US" dirty="0"/>
          </a:p>
        </p:txBody>
      </p:sp>
    </p:spTree>
    <p:extLst>
      <p:ext uri="{BB962C8B-B14F-4D97-AF65-F5344CB8AC3E}">
        <p14:creationId xmlns:p14="http://schemas.microsoft.com/office/powerpoint/2010/main" val="246725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0862BE-20BD-F32E-B0FF-922E4F852E30}"/>
              </a:ext>
            </a:extLst>
          </p:cNvPr>
          <p:cNvPicPr>
            <a:picLocks noChangeAspect="1"/>
          </p:cNvPicPr>
          <p:nvPr/>
        </p:nvPicPr>
        <p:blipFill>
          <a:blip r:embed="rId2"/>
          <a:stretch>
            <a:fillRect/>
          </a:stretch>
        </p:blipFill>
        <p:spPr>
          <a:xfrm>
            <a:off x="2209800" y="1818513"/>
            <a:ext cx="7772400" cy="3566645"/>
          </a:xfrm>
          <a:prstGeom prst="rect">
            <a:avLst/>
          </a:prstGeom>
        </p:spPr>
      </p:pic>
      <p:sp>
        <p:nvSpPr>
          <p:cNvPr id="7" name="TextBox 6">
            <a:extLst>
              <a:ext uri="{FF2B5EF4-FFF2-40B4-BE49-F238E27FC236}">
                <a16:creationId xmlns:a16="http://schemas.microsoft.com/office/drawing/2014/main" id="{E51AEC1E-D61B-99BF-2041-D8043A1FFD43}"/>
              </a:ext>
            </a:extLst>
          </p:cNvPr>
          <p:cNvSpPr txBox="1"/>
          <p:nvPr/>
        </p:nvSpPr>
        <p:spPr>
          <a:xfrm>
            <a:off x="512064" y="1147989"/>
            <a:ext cx="11686661" cy="400110"/>
          </a:xfrm>
          <a:prstGeom prst="rect">
            <a:avLst/>
          </a:prstGeom>
          <a:noFill/>
        </p:spPr>
        <p:txBody>
          <a:bodyPr wrap="none" rtlCol="0">
            <a:spAutoFit/>
          </a:bodyPr>
          <a:lstStyle/>
          <a:p>
            <a:r>
              <a:rPr lang="en-US" sz="2000" dirty="0">
                <a:latin typeface="Times" pitchFamily="2" charset="0"/>
              </a:rPr>
              <a:t>We are going to use the handwritten digit dataset and using convolutional neural network for digit classification </a:t>
            </a:r>
          </a:p>
        </p:txBody>
      </p:sp>
      <p:sp>
        <p:nvSpPr>
          <p:cNvPr id="8" name="TextBox 7">
            <a:extLst>
              <a:ext uri="{FF2B5EF4-FFF2-40B4-BE49-F238E27FC236}">
                <a16:creationId xmlns:a16="http://schemas.microsoft.com/office/drawing/2014/main" id="{99B9C155-8524-469C-F90C-A10D166F4D0F}"/>
              </a:ext>
            </a:extLst>
          </p:cNvPr>
          <p:cNvSpPr txBox="1"/>
          <p:nvPr/>
        </p:nvSpPr>
        <p:spPr>
          <a:xfrm>
            <a:off x="613611" y="6087979"/>
            <a:ext cx="4660250" cy="400110"/>
          </a:xfrm>
          <a:prstGeom prst="rect">
            <a:avLst/>
          </a:prstGeom>
          <a:noFill/>
        </p:spPr>
        <p:txBody>
          <a:bodyPr wrap="none" rtlCol="0">
            <a:spAutoFit/>
          </a:bodyPr>
          <a:lstStyle/>
          <a:p>
            <a:r>
              <a:rPr lang="en-US" sz="2000" dirty="0">
                <a:latin typeface="Times" pitchFamily="2" charset="0"/>
              </a:rPr>
              <a:t>Open your </a:t>
            </a:r>
            <a:r>
              <a:rPr lang="en-US" sz="2000" dirty="0" err="1">
                <a:latin typeface="Times" pitchFamily="2" charset="0"/>
              </a:rPr>
              <a:t>Jupyter</a:t>
            </a:r>
            <a:r>
              <a:rPr lang="en-US" sz="2000" dirty="0">
                <a:latin typeface="Times" pitchFamily="2" charset="0"/>
              </a:rPr>
              <a:t> Notebook for the rest …</a:t>
            </a:r>
          </a:p>
        </p:txBody>
      </p:sp>
      <p:sp>
        <p:nvSpPr>
          <p:cNvPr id="9" name="TextBox 8">
            <a:extLst>
              <a:ext uri="{FF2B5EF4-FFF2-40B4-BE49-F238E27FC236}">
                <a16:creationId xmlns:a16="http://schemas.microsoft.com/office/drawing/2014/main" id="{B70C75C2-4CE9-BC37-1F06-4BC1A3A894C1}"/>
              </a:ext>
            </a:extLst>
          </p:cNvPr>
          <p:cNvSpPr txBox="1"/>
          <p:nvPr/>
        </p:nvSpPr>
        <p:spPr>
          <a:xfrm>
            <a:off x="512064" y="316992"/>
            <a:ext cx="2943434" cy="892552"/>
          </a:xfrm>
          <a:prstGeom prst="rect">
            <a:avLst/>
          </a:prstGeom>
          <a:noFill/>
        </p:spPr>
        <p:txBody>
          <a:bodyPr wrap="none" rtlCol="0">
            <a:spAutoFit/>
          </a:bodyPr>
          <a:lstStyle/>
          <a:p>
            <a:r>
              <a:rPr lang="en-US" sz="2400" dirty="0">
                <a:latin typeface="Times" pitchFamily="2" charset="0"/>
              </a:rPr>
              <a:t>6. </a:t>
            </a:r>
            <a:r>
              <a:rPr lang="en-US" sz="2800" dirty="0">
                <a:latin typeface="Times" pitchFamily="2" charset="0"/>
              </a:rPr>
              <a:t>Hands on project</a:t>
            </a:r>
          </a:p>
          <a:p>
            <a:r>
              <a:rPr lang="en-US" sz="2400" dirty="0">
                <a:latin typeface="Times" pitchFamily="2" charset="0"/>
              </a:rPr>
              <a:t> </a:t>
            </a:r>
          </a:p>
        </p:txBody>
      </p:sp>
    </p:spTree>
    <p:extLst>
      <p:ext uri="{BB962C8B-B14F-4D97-AF65-F5344CB8AC3E}">
        <p14:creationId xmlns:p14="http://schemas.microsoft.com/office/powerpoint/2010/main" val="4102166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5541902" cy="523220"/>
          </a:xfrm>
          <a:prstGeom prst="rect">
            <a:avLst/>
          </a:prstGeom>
          <a:noFill/>
        </p:spPr>
        <p:txBody>
          <a:bodyPr wrap="none" rtlCol="0">
            <a:spAutoFit/>
          </a:bodyPr>
          <a:lstStyle/>
          <a:p>
            <a:pPr marL="342900" indent="-342900">
              <a:buAutoNum type="arabicPeriod"/>
            </a:pPr>
            <a:r>
              <a:rPr lang="en-US" sz="2800" dirty="0">
                <a:latin typeface="Times" pitchFamily="2" charset="0"/>
              </a:rPr>
              <a:t>Why convolutional neural network</a:t>
            </a:r>
          </a:p>
        </p:txBody>
      </p:sp>
      <p:sp>
        <p:nvSpPr>
          <p:cNvPr id="5" name="TextBox 4">
            <a:extLst>
              <a:ext uri="{FF2B5EF4-FFF2-40B4-BE49-F238E27FC236}">
                <a16:creationId xmlns:a16="http://schemas.microsoft.com/office/drawing/2014/main" id="{0B23EFA2-6AE7-034C-90A8-BFA2A96E7395}"/>
              </a:ext>
            </a:extLst>
          </p:cNvPr>
          <p:cNvSpPr txBox="1"/>
          <p:nvPr/>
        </p:nvSpPr>
        <p:spPr>
          <a:xfrm>
            <a:off x="512064" y="1048263"/>
            <a:ext cx="11096066" cy="8571577"/>
          </a:xfrm>
          <a:prstGeom prst="rect">
            <a:avLst/>
          </a:prstGeom>
          <a:noFill/>
        </p:spPr>
        <p:txBody>
          <a:bodyPr wrap="square">
            <a:spAutoFit/>
          </a:bodyPr>
          <a:lstStyle/>
          <a:p>
            <a:pPr marL="285750" indent="-285750" algn="just">
              <a:lnSpc>
                <a:spcPct val="200000"/>
              </a:lnSpc>
              <a:buFont typeface="Wingdings" pitchFamily="2" charset="2"/>
              <a:buChar char="Ø"/>
            </a:pPr>
            <a:r>
              <a:rPr lang="en-US" sz="2000" dirty="0">
                <a:latin typeface="Times" pitchFamily="2" charset="0"/>
              </a:rPr>
              <a:t>Convolutional neural networks (CNNs) inspired by the study of the brain’s visual cortex.</a:t>
            </a:r>
          </a:p>
          <a:p>
            <a:pPr marL="285750" indent="-285750" algn="just">
              <a:lnSpc>
                <a:spcPct val="200000"/>
              </a:lnSpc>
              <a:buFont typeface="Wingdings" pitchFamily="2" charset="2"/>
              <a:buChar char="Ø"/>
            </a:pPr>
            <a:r>
              <a:rPr lang="en-US" sz="2000" dirty="0" err="1">
                <a:latin typeface="Times" pitchFamily="2" charset="0"/>
              </a:rPr>
              <a:t>Huble</a:t>
            </a:r>
            <a:r>
              <a:rPr lang="en-US" sz="2000" dirty="0">
                <a:latin typeface="Times" pitchFamily="2" charset="0"/>
              </a:rPr>
              <a:t> and Wiesel (1958) showed that many neurons in the visual cortex have a small local receptive field . More specifically they showed that some neurons react only to images of horizontal lines while others react only to lines with different orientations.</a:t>
            </a:r>
          </a:p>
          <a:p>
            <a:pPr marL="285750" indent="-285750" algn="just">
              <a:lnSpc>
                <a:spcPct val="200000"/>
              </a:lnSpc>
              <a:buFont typeface="Wingdings" pitchFamily="2" charset="2"/>
              <a:buChar char="Ø"/>
            </a:pPr>
            <a:r>
              <a:rPr lang="en-US" sz="2000" dirty="0">
                <a:latin typeface="Times" pitchFamily="2" charset="0"/>
              </a:rPr>
              <a:t> They also showed some neurons might have larger receptive fields and they react to more complex patterns that are combinations of the lower-level patterns. </a:t>
            </a:r>
          </a:p>
          <a:p>
            <a:pPr marL="285750" indent="-285750" algn="just">
              <a:lnSpc>
                <a:spcPct val="200000"/>
              </a:lnSpc>
              <a:buFont typeface="Wingdings" pitchFamily="2" charset="2"/>
              <a:buChar char="Ø"/>
            </a:pPr>
            <a:r>
              <a:rPr lang="en-US" sz="2000" dirty="0">
                <a:latin typeface="Times" pitchFamily="2" charset="0"/>
              </a:rPr>
              <a:t>CNNs has been used in image recognition since the 1980s.</a:t>
            </a:r>
          </a:p>
          <a:p>
            <a:pPr marL="285750" indent="-285750" algn="just">
              <a:lnSpc>
                <a:spcPct val="200000"/>
              </a:lnSpc>
              <a:buFont typeface="Wingdings" pitchFamily="2" charset="2"/>
              <a:buChar char="Ø"/>
            </a:pPr>
            <a:r>
              <a:rPr lang="en-US" sz="2000" dirty="0">
                <a:latin typeface="Times" pitchFamily="2" charset="0"/>
              </a:rPr>
              <a:t>Image search service, self-driving cars, automatic video classification systems. </a:t>
            </a: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p:txBody>
      </p:sp>
    </p:spTree>
    <p:extLst>
      <p:ext uri="{BB962C8B-B14F-4D97-AF65-F5344CB8AC3E}">
        <p14:creationId xmlns:p14="http://schemas.microsoft.com/office/powerpoint/2010/main" val="361567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9B7A2B-DD75-6494-49A1-6E41BD29FB69}"/>
              </a:ext>
            </a:extLst>
          </p:cNvPr>
          <p:cNvSpPr txBox="1"/>
          <p:nvPr/>
        </p:nvSpPr>
        <p:spPr>
          <a:xfrm>
            <a:off x="512064" y="991795"/>
            <a:ext cx="11096066" cy="9956572"/>
          </a:xfrm>
          <a:prstGeom prst="rect">
            <a:avLst/>
          </a:prstGeom>
          <a:noFill/>
        </p:spPr>
        <p:txBody>
          <a:bodyPr wrap="square">
            <a:spAutoFit/>
          </a:bodyPr>
          <a:lstStyle/>
          <a:p>
            <a:pPr marL="285750" indent="-285750" algn="just">
              <a:lnSpc>
                <a:spcPct val="200000"/>
              </a:lnSpc>
              <a:buFont typeface="Wingdings" pitchFamily="2" charset="2"/>
              <a:buChar char="Ø"/>
            </a:pPr>
            <a:r>
              <a:rPr lang="en-US" sz="2000" dirty="0">
                <a:latin typeface="Times" pitchFamily="2" charset="0"/>
              </a:rPr>
              <a:t>Why not simply use a deep neural network with fully connected layers for image recognition task?` </a:t>
            </a:r>
          </a:p>
          <a:p>
            <a:pPr marL="800100" lvl="1" indent="-342900" algn="just">
              <a:lnSpc>
                <a:spcPct val="200000"/>
              </a:lnSpc>
              <a:buFont typeface="Arial" panose="020B0604020202020204" pitchFamily="34" charset="0"/>
              <a:buChar char="•"/>
            </a:pPr>
            <a:r>
              <a:rPr lang="en-US" sz="2000" dirty="0">
                <a:latin typeface="Times" pitchFamily="2" charset="0"/>
              </a:rPr>
              <a:t>This might work for small images</a:t>
            </a:r>
          </a:p>
          <a:p>
            <a:pPr marL="800100" lvl="1" indent="-342900" algn="just">
              <a:lnSpc>
                <a:spcPct val="200000"/>
              </a:lnSpc>
              <a:buFont typeface="Arial" panose="020B0604020202020204" pitchFamily="34" charset="0"/>
              <a:buChar char="•"/>
            </a:pPr>
            <a:r>
              <a:rPr lang="en-US" sz="2000" dirty="0">
                <a:latin typeface="Times" pitchFamily="2" charset="0"/>
              </a:rPr>
              <a:t>It breaks down for large images because of the huge number of required parameters </a:t>
            </a:r>
          </a:p>
          <a:p>
            <a:pPr marL="342900" indent="-342900" algn="just">
              <a:lnSpc>
                <a:spcPct val="200000"/>
              </a:lnSpc>
              <a:buFont typeface="Wingdings" pitchFamily="2" charset="2"/>
              <a:buChar char="Ø"/>
            </a:pPr>
            <a:r>
              <a:rPr lang="en-US" sz="2000" dirty="0">
                <a:latin typeface="Times" pitchFamily="2" charset="0"/>
              </a:rPr>
              <a:t>As an example:</a:t>
            </a:r>
          </a:p>
          <a:p>
            <a:pPr marL="800100" lvl="1" indent="-342900" algn="just">
              <a:lnSpc>
                <a:spcPct val="200000"/>
              </a:lnSpc>
              <a:buFont typeface="Arial" panose="020B0604020202020204" pitchFamily="34" charset="0"/>
              <a:buChar char="•"/>
            </a:pPr>
            <a:r>
              <a:rPr lang="en-US" sz="2000" dirty="0">
                <a:latin typeface="Times" pitchFamily="2" charset="0"/>
              </a:rPr>
              <a:t>Suppose we have a 100 by 100 – pixel image that has 10,000 pixels.</a:t>
            </a:r>
          </a:p>
          <a:p>
            <a:pPr marL="800100" lvl="1" indent="-342900" algn="just">
              <a:lnSpc>
                <a:spcPct val="200000"/>
              </a:lnSpc>
              <a:buFont typeface="Arial" panose="020B0604020202020204" pitchFamily="34" charset="0"/>
              <a:buChar char="•"/>
            </a:pPr>
            <a:r>
              <a:rPr lang="en-US" sz="2000" dirty="0">
                <a:latin typeface="Times" pitchFamily="2" charset="0"/>
              </a:rPr>
              <a:t>The input layer should have 10,000 neurons</a:t>
            </a:r>
          </a:p>
          <a:p>
            <a:pPr marL="800100" lvl="1" indent="-342900" algn="just">
              <a:lnSpc>
                <a:spcPct val="200000"/>
              </a:lnSpc>
              <a:buFont typeface="Arial" panose="020B0604020202020204" pitchFamily="34" charset="0"/>
              <a:buChar char="•"/>
            </a:pPr>
            <a:r>
              <a:rPr lang="en-US" sz="2000" dirty="0">
                <a:latin typeface="Times" pitchFamily="2" charset="0"/>
              </a:rPr>
              <a:t>If we only have one hidden layer with a 1000 neurons in it, then for the fully connected network with just one layer we have at least 10,000,000 connections. CNNs solve this problem using partially connected layers and weight sharing.</a:t>
            </a:r>
          </a:p>
          <a:p>
            <a:pPr marL="800100" lvl="1" indent="-342900" algn="just">
              <a:lnSpc>
                <a:spcPct val="200000"/>
              </a:lnSpc>
              <a:buFont typeface="Arial" panose="020B0604020202020204" pitchFamily="34" charset="0"/>
              <a:buChar char="•"/>
            </a:pPr>
            <a:endParaRPr lang="en-US" sz="2000" dirty="0">
              <a:latin typeface="Times" pitchFamily="2" charset="0"/>
            </a:endParaRPr>
          </a:p>
          <a:p>
            <a:pPr marL="342900" indent="-342900" algn="just">
              <a:lnSpc>
                <a:spcPct val="200000"/>
              </a:lnSpc>
              <a:buFont typeface="Courier New" panose="02070309020205020404" pitchFamily="49" charset="0"/>
              <a:buChar char="o"/>
            </a:pPr>
            <a:endParaRPr lang="en-US" sz="2000" dirty="0">
              <a:latin typeface="Times" pitchFamily="2" charset="0"/>
            </a:endParaRPr>
          </a:p>
          <a:p>
            <a:pPr marL="285750" indent="-285750" algn="just">
              <a:lnSpc>
                <a:spcPct val="150000"/>
              </a:lnSpc>
              <a:buFont typeface="Wingdings" pitchFamily="2" charset="2"/>
              <a:buChar char="Ø"/>
            </a:pPr>
            <a:endParaRPr lang="en-US" sz="2000" dirty="0">
              <a:latin typeface="Times" pitchFamily="2" charset="0"/>
            </a:endParaRPr>
          </a:p>
          <a:p>
            <a:pPr marL="285750" indent="-285750" algn="just">
              <a:lnSpc>
                <a:spcPct val="150000"/>
              </a:lnSpc>
              <a:buFont typeface="Wingdings" pitchFamily="2" charset="2"/>
              <a:buChar char="Ø"/>
            </a:pPr>
            <a:endParaRPr lang="en-US" sz="2000" dirty="0">
              <a:latin typeface="Times" pitchFamily="2" charset="0"/>
            </a:endParaRPr>
          </a:p>
          <a:p>
            <a:pPr marL="285750" indent="-285750" algn="just">
              <a:lnSpc>
                <a:spcPct val="150000"/>
              </a:lnSpc>
              <a:buFont typeface="Wingdings" pitchFamily="2" charset="2"/>
              <a:buChar char="Ø"/>
            </a:pPr>
            <a:endParaRPr lang="en-US" sz="2000" dirty="0">
              <a:latin typeface="Times" pitchFamily="2" charset="0"/>
            </a:endParaRPr>
          </a:p>
          <a:p>
            <a:pPr marL="285750" indent="-285750" algn="just">
              <a:lnSpc>
                <a:spcPct val="150000"/>
              </a:lnSpc>
              <a:buFont typeface="Wingdings" pitchFamily="2" charset="2"/>
              <a:buChar char="Ø"/>
            </a:pPr>
            <a:endParaRPr lang="en-US" sz="2000" dirty="0">
              <a:latin typeface="Times" pitchFamily="2" charset="0"/>
            </a:endParaRPr>
          </a:p>
          <a:p>
            <a:pPr marL="285750" indent="-285750" algn="just">
              <a:lnSpc>
                <a:spcPct val="150000"/>
              </a:lnSpc>
              <a:buFont typeface="Wingdings" pitchFamily="2" charset="2"/>
              <a:buChar char="Ø"/>
            </a:pPr>
            <a:endParaRPr lang="en-US" dirty="0">
              <a:latin typeface="Times" pitchFamily="2" charset="0"/>
            </a:endParaRPr>
          </a:p>
          <a:p>
            <a:pPr marL="285750" indent="-285750" algn="just">
              <a:buFont typeface="Wingdings" pitchFamily="2" charset="2"/>
              <a:buChar char="Ø"/>
            </a:pPr>
            <a:endParaRPr lang="en-US" dirty="0">
              <a:latin typeface="Times" pitchFamily="2" charset="0"/>
            </a:endParaRPr>
          </a:p>
          <a:p>
            <a:pPr marL="285750" indent="-285750" algn="just">
              <a:buFont typeface="Wingdings" pitchFamily="2" charset="2"/>
              <a:buChar char="Ø"/>
            </a:pPr>
            <a:endParaRPr lang="en-US" dirty="0">
              <a:latin typeface="Times" pitchFamily="2" charset="0"/>
            </a:endParaRPr>
          </a:p>
          <a:p>
            <a:pPr marL="285750" indent="-285750" algn="just">
              <a:buFont typeface="Wingdings" pitchFamily="2" charset="2"/>
              <a:buChar char="Ø"/>
            </a:pPr>
            <a:endParaRPr lang="en-US" dirty="0">
              <a:latin typeface="Times" pitchFamily="2" charset="0"/>
            </a:endParaRPr>
          </a:p>
        </p:txBody>
      </p:sp>
      <p:sp>
        <p:nvSpPr>
          <p:cNvPr id="6" name="TextBox 5">
            <a:extLst>
              <a:ext uri="{FF2B5EF4-FFF2-40B4-BE49-F238E27FC236}">
                <a16:creationId xmlns:a16="http://schemas.microsoft.com/office/drawing/2014/main" id="{5C22F469-B2E4-A89D-95C7-2BD5B09787C9}"/>
              </a:ext>
            </a:extLst>
          </p:cNvPr>
          <p:cNvSpPr txBox="1"/>
          <p:nvPr/>
        </p:nvSpPr>
        <p:spPr>
          <a:xfrm>
            <a:off x="512064" y="316992"/>
            <a:ext cx="5541902" cy="523220"/>
          </a:xfrm>
          <a:prstGeom prst="rect">
            <a:avLst/>
          </a:prstGeom>
          <a:noFill/>
        </p:spPr>
        <p:txBody>
          <a:bodyPr wrap="none" rtlCol="0">
            <a:spAutoFit/>
          </a:bodyPr>
          <a:lstStyle/>
          <a:p>
            <a:pPr marL="342900" indent="-342900">
              <a:buAutoNum type="arabicPeriod"/>
            </a:pPr>
            <a:r>
              <a:rPr lang="en-US" sz="2800" dirty="0">
                <a:latin typeface="Times" pitchFamily="2" charset="0"/>
              </a:rPr>
              <a:t>Why convolutional neural network</a:t>
            </a:r>
          </a:p>
        </p:txBody>
      </p:sp>
    </p:spTree>
    <p:extLst>
      <p:ext uri="{BB962C8B-B14F-4D97-AF65-F5344CB8AC3E}">
        <p14:creationId xmlns:p14="http://schemas.microsoft.com/office/powerpoint/2010/main" val="4082973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8077468" cy="523220"/>
          </a:xfrm>
          <a:prstGeom prst="rect">
            <a:avLst/>
          </a:prstGeom>
          <a:noFill/>
        </p:spPr>
        <p:txBody>
          <a:bodyPr wrap="none" rtlCol="0">
            <a:spAutoFit/>
          </a:bodyPr>
          <a:lstStyle/>
          <a:p>
            <a:r>
              <a:rPr lang="en-US" sz="2800" dirty="0">
                <a:latin typeface="Times" pitchFamily="2" charset="0"/>
              </a:rPr>
              <a:t>2. Comparison of ANN with CNN in a simple example</a:t>
            </a:r>
          </a:p>
        </p:txBody>
      </p:sp>
      <p:pic>
        <p:nvPicPr>
          <p:cNvPr id="2" name="Picture 1">
            <a:extLst>
              <a:ext uri="{FF2B5EF4-FFF2-40B4-BE49-F238E27FC236}">
                <a16:creationId xmlns:a16="http://schemas.microsoft.com/office/drawing/2014/main" id="{AAA3774C-39CB-8AB2-92F3-230D1A93D7FA}"/>
              </a:ext>
            </a:extLst>
          </p:cNvPr>
          <p:cNvPicPr>
            <a:picLocks noChangeAspect="1"/>
          </p:cNvPicPr>
          <p:nvPr/>
        </p:nvPicPr>
        <p:blipFill>
          <a:blip r:embed="rId2"/>
          <a:stretch>
            <a:fillRect/>
          </a:stretch>
        </p:blipFill>
        <p:spPr>
          <a:xfrm>
            <a:off x="3536167" y="1624774"/>
            <a:ext cx="4653060" cy="1425396"/>
          </a:xfrm>
          <a:prstGeom prst="rect">
            <a:avLst/>
          </a:prstGeom>
        </p:spPr>
      </p:pic>
      <p:pic>
        <p:nvPicPr>
          <p:cNvPr id="5" name="Picture 4">
            <a:extLst>
              <a:ext uri="{FF2B5EF4-FFF2-40B4-BE49-F238E27FC236}">
                <a16:creationId xmlns:a16="http://schemas.microsoft.com/office/drawing/2014/main" id="{A70F6CEF-1712-2DC6-6DE3-C8341BB1AD5E}"/>
              </a:ext>
            </a:extLst>
          </p:cNvPr>
          <p:cNvPicPr>
            <a:picLocks noChangeAspect="1"/>
          </p:cNvPicPr>
          <p:nvPr/>
        </p:nvPicPr>
        <p:blipFill>
          <a:blip r:embed="rId3"/>
          <a:stretch>
            <a:fillRect/>
          </a:stretch>
        </p:blipFill>
        <p:spPr>
          <a:xfrm>
            <a:off x="1162095" y="3896289"/>
            <a:ext cx="2940348" cy="1425397"/>
          </a:xfrm>
          <a:prstGeom prst="rect">
            <a:avLst/>
          </a:prstGeom>
        </p:spPr>
      </p:pic>
      <p:pic>
        <p:nvPicPr>
          <p:cNvPr id="7" name="Picture 6">
            <a:extLst>
              <a:ext uri="{FF2B5EF4-FFF2-40B4-BE49-F238E27FC236}">
                <a16:creationId xmlns:a16="http://schemas.microsoft.com/office/drawing/2014/main" id="{D91A13B6-D782-644F-86B5-DD221130EDF1}"/>
              </a:ext>
            </a:extLst>
          </p:cNvPr>
          <p:cNvPicPr>
            <a:picLocks noChangeAspect="1"/>
          </p:cNvPicPr>
          <p:nvPr/>
        </p:nvPicPr>
        <p:blipFill>
          <a:blip r:embed="rId4"/>
          <a:stretch>
            <a:fillRect/>
          </a:stretch>
        </p:blipFill>
        <p:spPr>
          <a:xfrm>
            <a:off x="4675660" y="3896287"/>
            <a:ext cx="2940350" cy="1425398"/>
          </a:xfrm>
          <a:prstGeom prst="rect">
            <a:avLst/>
          </a:prstGeom>
        </p:spPr>
      </p:pic>
      <p:pic>
        <p:nvPicPr>
          <p:cNvPr id="9" name="Picture 8">
            <a:extLst>
              <a:ext uri="{FF2B5EF4-FFF2-40B4-BE49-F238E27FC236}">
                <a16:creationId xmlns:a16="http://schemas.microsoft.com/office/drawing/2014/main" id="{F97C7CFA-C0FE-235E-53E3-B8313F8E7663}"/>
              </a:ext>
            </a:extLst>
          </p:cNvPr>
          <p:cNvPicPr>
            <a:picLocks noChangeAspect="1"/>
          </p:cNvPicPr>
          <p:nvPr/>
        </p:nvPicPr>
        <p:blipFill>
          <a:blip r:embed="rId5"/>
          <a:stretch>
            <a:fillRect/>
          </a:stretch>
        </p:blipFill>
        <p:spPr>
          <a:xfrm>
            <a:off x="8189227" y="3896288"/>
            <a:ext cx="2940348" cy="1425397"/>
          </a:xfrm>
          <a:prstGeom prst="rect">
            <a:avLst/>
          </a:prstGeom>
        </p:spPr>
      </p:pic>
      <p:sp>
        <p:nvSpPr>
          <p:cNvPr id="3" name="TextBox 2">
            <a:extLst>
              <a:ext uri="{FF2B5EF4-FFF2-40B4-BE49-F238E27FC236}">
                <a16:creationId xmlns:a16="http://schemas.microsoft.com/office/drawing/2014/main" id="{15163F7C-BF08-F04A-D094-CB8DA4CF69F6}"/>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2117131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8077468" cy="523220"/>
          </a:xfrm>
          <a:prstGeom prst="rect">
            <a:avLst/>
          </a:prstGeom>
          <a:noFill/>
        </p:spPr>
        <p:txBody>
          <a:bodyPr wrap="none" rtlCol="0">
            <a:spAutoFit/>
          </a:bodyPr>
          <a:lstStyle/>
          <a:p>
            <a:r>
              <a:rPr lang="en-US" sz="2800" dirty="0">
                <a:latin typeface="Times" pitchFamily="2" charset="0"/>
              </a:rPr>
              <a:t>2. Comparison of ANN with CNN in a simple example</a:t>
            </a:r>
          </a:p>
        </p:txBody>
      </p:sp>
      <p:pic>
        <p:nvPicPr>
          <p:cNvPr id="6" name="Picture 5">
            <a:extLst>
              <a:ext uri="{FF2B5EF4-FFF2-40B4-BE49-F238E27FC236}">
                <a16:creationId xmlns:a16="http://schemas.microsoft.com/office/drawing/2014/main" id="{05DB2BDF-6D23-D553-D265-6AD821A5A1F5}"/>
              </a:ext>
            </a:extLst>
          </p:cNvPr>
          <p:cNvPicPr>
            <a:picLocks noChangeAspect="1"/>
          </p:cNvPicPr>
          <p:nvPr/>
        </p:nvPicPr>
        <p:blipFill>
          <a:blip r:embed="rId2"/>
          <a:stretch>
            <a:fillRect/>
          </a:stretch>
        </p:blipFill>
        <p:spPr>
          <a:xfrm>
            <a:off x="3163498" y="1088571"/>
            <a:ext cx="5865004" cy="1600769"/>
          </a:xfrm>
          <a:prstGeom prst="rect">
            <a:avLst/>
          </a:prstGeom>
        </p:spPr>
      </p:pic>
      <p:pic>
        <p:nvPicPr>
          <p:cNvPr id="10" name="Picture 9">
            <a:extLst>
              <a:ext uri="{FF2B5EF4-FFF2-40B4-BE49-F238E27FC236}">
                <a16:creationId xmlns:a16="http://schemas.microsoft.com/office/drawing/2014/main" id="{8A906BBB-21AC-F4BB-6600-EC39C21AD2B3}"/>
              </a:ext>
            </a:extLst>
          </p:cNvPr>
          <p:cNvPicPr>
            <a:picLocks noChangeAspect="1"/>
          </p:cNvPicPr>
          <p:nvPr/>
        </p:nvPicPr>
        <p:blipFill>
          <a:blip r:embed="rId3"/>
          <a:stretch>
            <a:fillRect/>
          </a:stretch>
        </p:blipFill>
        <p:spPr>
          <a:xfrm>
            <a:off x="2774220" y="3091515"/>
            <a:ext cx="3132601" cy="1435608"/>
          </a:xfrm>
          <a:prstGeom prst="rect">
            <a:avLst/>
          </a:prstGeom>
        </p:spPr>
      </p:pic>
      <p:pic>
        <p:nvPicPr>
          <p:cNvPr id="12" name="Picture 11">
            <a:extLst>
              <a:ext uri="{FF2B5EF4-FFF2-40B4-BE49-F238E27FC236}">
                <a16:creationId xmlns:a16="http://schemas.microsoft.com/office/drawing/2014/main" id="{60D3AE7D-2317-8A04-4F58-FDE769A59528}"/>
              </a:ext>
            </a:extLst>
          </p:cNvPr>
          <p:cNvPicPr>
            <a:picLocks noChangeAspect="1"/>
          </p:cNvPicPr>
          <p:nvPr/>
        </p:nvPicPr>
        <p:blipFill>
          <a:blip r:embed="rId4"/>
          <a:stretch>
            <a:fillRect/>
          </a:stretch>
        </p:blipFill>
        <p:spPr>
          <a:xfrm>
            <a:off x="6923546" y="3091515"/>
            <a:ext cx="3132601" cy="1435608"/>
          </a:xfrm>
          <a:prstGeom prst="rect">
            <a:avLst/>
          </a:prstGeom>
        </p:spPr>
      </p:pic>
      <p:pic>
        <p:nvPicPr>
          <p:cNvPr id="14" name="Picture 13">
            <a:extLst>
              <a:ext uri="{FF2B5EF4-FFF2-40B4-BE49-F238E27FC236}">
                <a16:creationId xmlns:a16="http://schemas.microsoft.com/office/drawing/2014/main" id="{2AD74B9B-560A-09A5-0C65-E922B226BFF6}"/>
              </a:ext>
            </a:extLst>
          </p:cNvPr>
          <p:cNvPicPr>
            <a:picLocks noChangeAspect="1"/>
          </p:cNvPicPr>
          <p:nvPr/>
        </p:nvPicPr>
        <p:blipFill>
          <a:blip r:embed="rId5"/>
          <a:stretch>
            <a:fillRect/>
          </a:stretch>
        </p:blipFill>
        <p:spPr>
          <a:xfrm>
            <a:off x="2749792" y="4929298"/>
            <a:ext cx="3132601" cy="1435608"/>
          </a:xfrm>
          <a:prstGeom prst="rect">
            <a:avLst/>
          </a:prstGeom>
        </p:spPr>
      </p:pic>
      <p:pic>
        <p:nvPicPr>
          <p:cNvPr id="16" name="Picture 15">
            <a:extLst>
              <a:ext uri="{FF2B5EF4-FFF2-40B4-BE49-F238E27FC236}">
                <a16:creationId xmlns:a16="http://schemas.microsoft.com/office/drawing/2014/main" id="{5AAF24B8-F94D-4CAE-8C48-F76ED2D583C9}"/>
              </a:ext>
            </a:extLst>
          </p:cNvPr>
          <p:cNvPicPr>
            <a:picLocks noChangeAspect="1"/>
          </p:cNvPicPr>
          <p:nvPr/>
        </p:nvPicPr>
        <p:blipFill>
          <a:blip r:embed="rId6"/>
          <a:stretch>
            <a:fillRect/>
          </a:stretch>
        </p:blipFill>
        <p:spPr>
          <a:xfrm>
            <a:off x="6923546" y="4929298"/>
            <a:ext cx="3132601" cy="1435608"/>
          </a:xfrm>
          <a:prstGeom prst="rect">
            <a:avLst/>
          </a:prstGeom>
        </p:spPr>
      </p:pic>
      <p:sp>
        <p:nvSpPr>
          <p:cNvPr id="2" name="TextBox 1">
            <a:extLst>
              <a:ext uri="{FF2B5EF4-FFF2-40B4-BE49-F238E27FC236}">
                <a16:creationId xmlns:a16="http://schemas.microsoft.com/office/drawing/2014/main" id="{A4656E0B-8349-08C9-28B2-32E305D5A266}"/>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299145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143430" cy="523220"/>
          </a:xfrm>
          <a:prstGeom prst="rect">
            <a:avLst/>
          </a:prstGeom>
          <a:noFill/>
        </p:spPr>
        <p:txBody>
          <a:bodyPr wrap="none" rtlCol="0">
            <a:spAutoFit/>
          </a:bodyPr>
          <a:lstStyle/>
          <a:p>
            <a:r>
              <a:rPr lang="en-US" sz="2800" dirty="0">
                <a:latin typeface="Times" pitchFamily="2" charset="0"/>
              </a:rPr>
              <a:t>3. The structure of convolutional neural network</a:t>
            </a:r>
          </a:p>
        </p:txBody>
      </p:sp>
      <p:sp>
        <p:nvSpPr>
          <p:cNvPr id="2" name="TextBox 1">
            <a:extLst>
              <a:ext uri="{FF2B5EF4-FFF2-40B4-BE49-F238E27FC236}">
                <a16:creationId xmlns:a16="http://schemas.microsoft.com/office/drawing/2014/main" id="{2A1AD8FF-8405-F060-B78A-315C20AFC833}"/>
              </a:ext>
            </a:extLst>
          </p:cNvPr>
          <p:cNvSpPr txBox="1"/>
          <p:nvPr/>
        </p:nvSpPr>
        <p:spPr>
          <a:xfrm>
            <a:off x="776759" y="1220395"/>
            <a:ext cx="10484799" cy="5493812"/>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Convolutional Layer</a:t>
            </a:r>
          </a:p>
          <a:p>
            <a:pPr marL="800100" lvl="1" indent="-342900">
              <a:lnSpc>
                <a:spcPct val="150000"/>
              </a:lnSpc>
              <a:buFont typeface="Arial" panose="020B0604020202020204" pitchFamily="34" charset="0"/>
              <a:buChar char="•"/>
            </a:pPr>
            <a:r>
              <a:rPr lang="en-US" sz="2000" dirty="0">
                <a:latin typeface="Times" pitchFamily="2" charset="0"/>
              </a:rPr>
              <a:t>Neurons in the convolutional layer are not connected to every single pixel in the input image but only to pixels in their receptive fields.</a:t>
            </a:r>
          </a:p>
          <a:p>
            <a:pPr marL="800100" lvl="1" indent="-342900">
              <a:lnSpc>
                <a:spcPct val="150000"/>
              </a:lnSpc>
              <a:buFont typeface="Arial" panose="020B0604020202020204" pitchFamily="34" charset="0"/>
              <a:buChar char="•"/>
            </a:pPr>
            <a:r>
              <a:rPr lang="en-US" sz="2000" dirty="0">
                <a:latin typeface="Times" pitchFamily="2" charset="0"/>
              </a:rPr>
              <a:t>This architecture allows the network to concentrate on small low-level features in the first hidden layer, then assemble them into larger higher-level features in the next hidden layer and so on.</a:t>
            </a:r>
          </a:p>
          <a:p>
            <a:pPr marL="800100" lvl="1" indent="-342900">
              <a:lnSpc>
                <a:spcPct val="150000"/>
              </a:lnSpc>
              <a:buFont typeface="Arial" panose="020B0604020202020204" pitchFamily="34" charset="0"/>
              <a:buChar char="•"/>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p:txBody>
      </p:sp>
      <p:pic>
        <p:nvPicPr>
          <p:cNvPr id="9" name="Picture 8">
            <a:extLst>
              <a:ext uri="{FF2B5EF4-FFF2-40B4-BE49-F238E27FC236}">
                <a16:creationId xmlns:a16="http://schemas.microsoft.com/office/drawing/2014/main" id="{651A32CF-DDEC-82B9-348E-7AE45D537700}"/>
              </a:ext>
            </a:extLst>
          </p:cNvPr>
          <p:cNvPicPr>
            <a:picLocks noChangeAspect="1"/>
          </p:cNvPicPr>
          <p:nvPr/>
        </p:nvPicPr>
        <p:blipFill>
          <a:blip r:embed="rId2"/>
          <a:stretch>
            <a:fillRect/>
          </a:stretch>
        </p:blipFill>
        <p:spPr>
          <a:xfrm>
            <a:off x="4522970" y="4179131"/>
            <a:ext cx="4036464" cy="2361877"/>
          </a:xfrm>
          <a:prstGeom prst="rect">
            <a:avLst/>
          </a:prstGeom>
        </p:spPr>
      </p:pic>
    </p:spTree>
    <p:extLst>
      <p:ext uri="{BB962C8B-B14F-4D97-AF65-F5344CB8AC3E}">
        <p14:creationId xmlns:p14="http://schemas.microsoft.com/office/powerpoint/2010/main" val="241245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098418" cy="523220"/>
          </a:xfrm>
          <a:prstGeom prst="rect">
            <a:avLst/>
          </a:prstGeom>
          <a:noFill/>
        </p:spPr>
        <p:txBody>
          <a:bodyPr wrap="none" rtlCol="0">
            <a:spAutoFit/>
          </a:bodyPr>
          <a:lstStyle/>
          <a:p>
            <a:r>
              <a:rPr lang="en-US" sz="2400" dirty="0">
                <a:latin typeface="Times" pitchFamily="2" charset="0"/>
              </a:rPr>
              <a:t>3. </a:t>
            </a:r>
            <a:r>
              <a:rPr lang="en-US" sz="2800" dirty="0">
                <a:latin typeface="Times" pitchFamily="2" charset="0"/>
              </a:rPr>
              <a:t>The structure of convolutional neural network</a:t>
            </a:r>
          </a:p>
        </p:txBody>
      </p:sp>
      <p:sp>
        <p:nvSpPr>
          <p:cNvPr id="2" name="TextBox 1">
            <a:extLst>
              <a:ext uri="{FF2B5EF4-FFF2-40B4-BE49-F238E27FC236}">
                <a16:creationId xmlns:a16="http://schemas.microsoft.com/office/drawing/2014/main" id="{2A1AD8FF-8405-F060-B78A-315C20AFC833}"/>
              </a:ext>
            </a:extLst>
          </p:cNvPr>
          <p:cNvSpPr txBox="1"/>
          <p:nvPr/>
        </p:nvSpPr>
        <p:spPr>
          <a:xfrm>
            <a:off x="853600" y="937366"/>
            <a:ext cx="10484799" cy="515526"/>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Shared weights and biases - ANN </a:t>
            </a:r>
          </a:p>
        </p:txBody>
      </p:sp>
      <p:pic>
        <p:nvPicPr>
          <p:cNvPr id="3" name="Picture 2">
            <a:extLst>
              <a:ext uri="{FF2B5EF4-FFF2-40B4-BE49-F238E27FC236}">
                <a16:creationId xmlns:a16="http://schemas.microsoft.com/office/drawing/2014/main" id="{21DF2D77-D874-2275-3BD9-01C6083A020F}"/>
              </a:ext>
            </a:extLst>
          </p:cNvPr>
          <p:cNvPicPr>
            <a:picLocks noChangeAspect="1"/>
          </p:cNvPicPr>
          <p:nvPr/>
        </p:nvPicPr>
        <p:blipFill>
          <a:blip r:embed="rId2"/>
          <a:stretch>
            <a:fillRect/>
          </a:stretch>
        </p:blipFill>
        <p:spPr>
          <a:xfrm>
            <a:off x="3563736" y="1565385"/>
            <a:ext cx="4653060" cy="1425396"/>
          </a:xfrm>
          <a:prstGeom prst="rect">
            <a:avLst/>
          </a:prstGeom>
        </p:spPr>
      </p:pic>
      <p:pic>
        <p:nvPicPr>
          <p:cNvPr id="5" name="Picture 4">
            <a:extLst>
              <a:ext uri="{FF2B5EF4-FFF2-40B4-BE49-F238E27FC236}">
                <a16:creationId xmlns:a16="http://schemas.microsoft.com/office/drawing/2014/main" id="{5B332D67-B76E-9724-DF17-509CD7006DF3}"/>
              </a:ext>
            </a:extLst>
          </p:cNvPr>
          <p:cNvPicPr>
            <a:picLocks noChangeAspect="1"/>
          </p:cNvPicPr>
          <p:nvPr/>
        </p:nvPicPr>
        <p:blipFill>
          <a:blip r:embed="rId3"/>
          <a:stretch>
            <a:fillRect/>
          </a:stretch>
        </p:blipFill>
        <p:spPr>
          <a:xfrm>
            <a:off x="1189664" y="3432521"/>
            <a:ext cx="2940348" cy="1425397"/>
          </a:xfrm>
          <a:prstGeom prst="rect">
            <a:avLst/>
          </a:prstGeom>
        </p:spPr>
      </p:pic>
      <p:pic>
        <p:nvPicPr>
          <p:cNvPr id="6" name="Picture 5">
            <a:extLst>
              <a:ext uri="{FF2B5EF4-FFF2-40B4-BE49-F238E27FC236}">
                <a16:creationId xmlns:a16="http://schemas.microsoft.com/office/drawing/2014/main" id="{7F0FD548-E4FF-86A0-BEA5-561D8F691467}"/>
              </a:ext>
            </a:extLst>
          </p:cNvPr>
          <p:cNvPicPr>
            <a:picLocks noChangeAspect="1"/>
          </p:cNvPicPr>
          <p:nvPr/>
        </p:nvPicPr>
        <p:blipFill>
          <a:blip r:embed="rId4"/>
          <a:stretch>
            <a:fillRect/>
          </a:stretch>
        </p:blipFill>
        <p:spPr>
          <a:xfrm>
            <a:off x="4703229" y="3432519"/>
            <a:ext cx="2940350" cy="1425398"/>
          </a:xfrm>
          <a:prstGeom prst="rect">
            <a:avLst/>
          </a:prstGeom>
        </p:spPr>
      </p:pic>
      <p:pic>
        <p:nvPicPr>
          <p:cNvPr id="7" name="Picture 6">
            <a:extLst>
              <a:ext uri="{FF2B5EF4-FFF2-40B4-BE49-F238E27FC236}">
                <a16:creationId xmlns:a16="http://schemas.microsoft.com/office/drawing/2014/main" id="{250334CF-EBE2-C66A-6757-B0360C68B85B}"/>
              </a:ext>
            </a:extLst>
          </p:cNvPr>
          <p:cNvPicPr>
            <a:picLocks noChangeAspect="1"/>
          </p:cNvPicPr>
          <p:nvPr/>
        </p:nvPicPr>
        <p:blipFill>
          <a:blip r:embed="rId5"/>
          <a:stretch>
            <a:fillRect/>
          </a:stretch>
        </p:blipFill>
        <p:spPr>
          <a:xfrm>
            <a:off x="8216796" y="3432520"/>
            <a:ext cx="2940348" cy="1425397"/>
          </a:xfrm>
          <a:prstGeom prst="rect">
            <a:avLst/>
          </a:prstGeom>
        </p:spPr>
      </p:pic>
      <p:pic>
        <p:nvPicPr>
          <p:cNvPr id="10" name="Picture 9">
            <a:extLst>
              <a:ext uri="{FF2B5EF4-FFF2-40B4-BE49-F238E27FC236}">
                <a16:creationId xmlns:a16="http://schemas.microsoft.com/office/drawing/2014/main" id="{C7E52A9F-9050-22ED-444B-912F4C583E0A}"/>
              </a:ext>
            </a:extLst>
          </p:cNvPr>
          <p:cNvPicPr>
            <a:picLocks noChangeAspect="1"/>
          </p:cNvPicPr>
          <p:nvPr/>
        </p:nvPicPr>
        <p:blipFill>
          <a:blip r:embed="rId6"/>
          <a:stretch>
            <a:fillRect/>
          </a:stretch>
        </p:blipFill>
        <p:spPr>
          <a:xfrm>
            <a:off x="1887794" y="4978610"/>
            <a:ext cx="1339850" cy="1276350"/>
          </a:xfrm>
          <a:prstGeom prst="rect">
            <a:avLst/>
          </a:prstGeom>
        </p:spPr>
      </p:pic>
      <p:pic>
        <p:nvPicPr>
          <p:cNvPr id="12" name="Picture 11">
            <a:extLst>
              <a:ext uri="{FF2B5EF4-FFF2-40B4-BE49-F238E27FC236}">
                <a16:creationId xmlns:a16="http://schemas.microsoft.com/office/drawing/2014/main" id="{771E50D7-DEFC-220D-E848-D004DA663B60}"/>
              </a:ext>
            </a:extLst>
          </p:cNvPr>
          <p:cNvPicPr>
            <a:picLocks noChangeAspect="1"/>
          </p:cNvPicPr>
          <p:nvPr/>
        </p:nvPicPr>
        <p:blipFill>
          <a:blip r:embed="rId7"/>
          <a:stretch>
            <a:fillRect/>
          </a:stretch>
        </p:blipFill>
        <p:spPr>
          <a:xfrm>
            <a:off x="5436959" y="4981628"/>
            <a:ext cx="1339851" cy="1276351"/>
          </a:xfrm>
          <a:prstGeom prst="rect">
            <a:avLst/>
          </a:prstGeom>
        </p:spPr>
      </p:pic>
      <p:pic>
        <p:nvPicPr>
          <p:cNvPr id="14" name="Picture 13">
            <a:extLst>
              <a:ext uri="{FF2B5EF4-FFF2-40B4-BE49-F238E27FC236}">
                <a16:creationId xmlns:a16="http://schemas.microsoft.com/office/drawing/2014/main" id="{143A8E20-B60E-6D8B-94DA-C2D78CA5B669}"/>
              </a:ext>
            </a:extLst>
          </p:cNvPr>
          <p:cNvPicPr>
            <a:picLocks noChangeAspect="1"/>
          </p:cNvPicPr>
          <p:nvPr/>
        </p:nvPicPr>
        <p:blipFill>
          <a:blip r:embed="rId8"/>
          <a:stretch>
            <a:fillRect/>
          </a:stretch>
        </p:blipFill>
        <p:spPr>
          <a:xfrm>
            <a:off x="9017044" y="4978608"/>
            <a:ext cx="1339852" cy="1276352"/>
          </a:xfrm>
          <a:prstGeom prst="rect">
            <a:avLst/>
          </a:prstGeom>
        </p:spPr>
      </p:pic>
      <p:sp>
        <p:nvSpPr>
          <p:cNvPr id="9" name="TextBox 8">
            <a:extLst>
              <a:ext uri="{FF2B5EF4-FFF2-40B4-BE49-F238E27FC236}">
                <a16:creationId xmlns:a16="http://schemas.microsoft.com/office/drawing/2014/main" id="{53600F16-CE2F-9CCD-5DA0-BDB8DEAADFDE}"/>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3105081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117782" cy="523220"/>
          </a:xfrm>
          <a:prstGeom prst="rect">
            <a:avLst/>
          </a:prstGeom>
          <a:noFill/>
        </p:spPr>
        <p:txBody>
          <a:bodyPr wrap="none" rtlCol="0">
            <a:spAutoFit/>
          </a:bodyPr>
          <a:lstStyle/>
          <a:p>
            <a:r>
              <a:rPr lang="en-US" sz="2400" dirty="0">
                <a:latin typeface="Times" pitchFamily="2" charset="0"/>
              </a:rPr>
              <a:t>3</a:t>
            </a:r>
            <a:r>
              <a:rPr lang="en-US" sz="2800" dirty="0">
                <a:latin typeface="Times" pitchFamily="2" charset="0"/>
              </a:rPr>
              <a:t>. The structure of convolutional neural network</a:t>
            </a:r>
          </a:p>
        </p:txBody>
      </p:sp>
      <p:sp>
        <p:nvSpPr>
          <p:cNvPr id="2" name="TextBox 1">
            <a:extLst>
              <a:ext uri="{FF2B5EF4-FFF2-40B4-BE49-F238E27FC236}">
                <a16:creationId xmlns:a16="http://schemas.microsoft.com/office/drawing/2014/main" id="{2A1AD8FF-8405-F060-B78A-315C20AFC833}"/>
              </a:ext>
            </a:extLst>
          </p:cNvPr>
          <p:cNvSpPr txBox="1"/>
          <p:nvPr/>
        </p:nvSpPr>
        <p:spPr>
          <a:xfrm>
            <a:off x="776759" y="1220395"/>
            <a:ext cx="10484799" cy="515526"/>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Shared weights and biases - CNNs </a:t>
            </a:r>
          </a:p>
        </p:txBody>
      </p:sp>
      <p:pic>
        <p:nvPicPr>
          <p:cNvPr id="8" name="Picture 7">
            <a:extLst>
              <a:ext uri="{FF2B5EF4-FFF2-40B4-BE49-F238E27FC236}">
                <a16:creationId xmlns:a16="http://schemas.microsoft.com/office/drawing/2014/main" id="{67DD8331-B266-06D9-C052-CB070F1D302D}"/>
              </a:ext>
            </a:extLst>
          </p:cNvPr>
          <p:cNvPicPr>
            <a:picLocks noChangeAspect="1"/>
          </p:cNvPicPr>
          <p:nvPr/>
        </p:nvPicPr>
        <p:blipFill>
          <a:blip r:embed="rId2"/>
          <a:stretch>
            <a:fillRect/>
          </a:stretch>
        </p:blipFill>
        <p:spPr>
          <a:xfrm>
            <a:off x="5738256" y="1068354"/>
            <a:ext cx="5865004" cy="1600769"/>
          </a:xfrm>
          <a:prstGeom prst="rect">
            <a:avLst/>
          </a:prstGeom>
        </p:spPr>
      </p:pic>
      <p:pic>
        <p:nvPicPr>
          <p:cNvPr id="9" name="Picture 8">
            <a:extLst>
              <a:ext uri="{FF2B5EF4-FFF2-40B4-BE49-F238E27FC236}">
                <a16:creationId xmlns:a16="http://schemas.microsoft.com/office/drawing/2014/main" id="{6A9C2AD0-3843-9C03-A024-ED436CDF7C3B}"/>
              </a:ext>
            </a:extLst>
          </p:cNvPr>
          <p:cNvPicPr>
            <a:picLocks noChangeAspect="1"/>
          </p:cNvPicPr>
          <p:nvPr/>
        </p:nvPicPr>
        <p:blipFill>
          <a:blip r:embed="rId3"/>
          <a:stretch>
            <a:fillRect/>
          </a:stretch>
        </p:blipFill>
        <p:spPr>
          <a:xfrm>
            <a:off x="536492" y="2897265"/>
            <a:ext cx="3132601" cy="1435608"/>
          </a:xfrm>
          <a:prstGeom prst="rect">
            <a:avLst/>
          </a:prstGeom>
        </p:spPr>
      </p:pic>
      <p:pic>
        <p:nvPicPr>
          <p:cNvPr id="11" name="Picture 10">
            <a:extLst>
              <a:ext uri="{FF2B5EF4-FFF2-40B4-BE49-F238E27FC236}">
                <a16:creationId xmlns:a16="http://schemas.microsoft.com/office/drawing/2014/main" id="{BD974816-E5CC-70EA-AB28-097E14D34205}"/>
              </a:ext>
            </a:extLst>
          </p:cNvPr>
          <p:cNvPicPr>
            <a:picLocks noChangeAspect="1"/>
          </p:cNvPicPr>
          <p:nvPr/>
        </p:nvPicPr>
        <p:blipFill>
          <a:blip r:embed="rId4"/>
          <a:stretch>
            <a:fillRect/>
          </a:stretch>
        </p:blipFill>
        <p:spPr>
          <a:xfrm>
            <a:off x="6427364" y="2897265"/>
            <a:ext cx="3132601" cy="1435608"/>
          </a:xfrm>
          <a:prstGeom prst="rect">
            <a:avLst/>
          </a:prstGeom>
        </p:spPr>
      </p:pic>
      <p:pic>
        <p:nvPicPr>
          <p:cNvPr id="13" name="Picture 12">
            <a:extLst>
              <a:ext uri="{FF2B5EF4-FFF2-40B4-BE49-F238E27FC236}">
                <a16:creationId xmlns:a16="http://schemas.microsoft.com/office/drawing/2014/main" id="{42A3A82D-051C-5CDF-49FF-87A4AEADB120}"/>
              </a:ext>
            </a:extLst>
          </p:cNvPr>
          <p:cNvPicPr>
            <a:picLocks noChangeAspect="1"/>
          </p:cNvPicPr>
          <p:nvPr/>
        </p:nvPicPr>
        <p:blipFill>
          <a:blip r:embed="rId5"/>
          <a:stretch>
            <a:fillRect/>
          </a:stretch>
        </p:blipFill>
        <p:spPr>
          <a:xfrm>
            <a:off x="512064" y="4735048"/>
            <a:ext cx="3132601" cy="1435608"/>
          </a:xfrm>
          <a:prstGeom prst="rect">
            <a:avLst/>
          </a:prstGeom>
        </p:spPr>
      </p:pic>
      <p:pic>
        <p:nvPicPr>
          <p:cNvPr id="15" name="Picture 14">
            <a:extLst>
              <a:ext uri="{FF2B5EF4-FFF2-40B4-BE49-F238E27FC236}">
                <a16:creationId xmlns:a16="http://schemas.microsoft.com/office/drawing/2014/main" id="{49098A71-3E93-AB8C-0182-B69DD64F6429}"/>
              </a:ext>
            </a:extLst>
          </p:cNvPr>
          <p:cNvPicPr>
            <a:picLocks noChangeAspect="1"/>
          </p:cNvPicPr>
          <p:nvPr/>
        </p:nvPicPr>
        <p:blipFill>
          <a:blip r:embed="rId6"/>
          <a:stretch>
            <a:fillRect/>
          </a:stretch>
        </p:blipFill>
        <p:spPr>
          <a:xfrm>
            <a:off x="6427364" y="4735048"/>
            <a:ext cx="3132601" cy="1435608"/>
          </a:xfrm>
          <a:prstGeom prst="rect">
            <a:avLst/>
          </a:prstGeom>
        </p:spPr>
      </p:pic>
      <p:pic>
        <p:nvPicPr>
          <p:cNvPr id="17" name="Picture 16">
            <a:extLst>
              <a:ext uri="{FF2B5EF4-FFF2-40B4-BE49-F238E27FC236}">
                <a16:creationId xmlns:a16="http://schemas.microsoft.com/office/drawing/2014/main" id="{35725148-2279-D845-1BB4-6819A8F504AD}"/>
              </a:ext>
            </a:extLst>
          </p:cNvPr>
          <p:cNvPicPr>
            <a:picLocks noChangeAspect="1"/>
          </p:cNvPicPr>
          <p:nvPr/>
        </p:nvPicPr>
        <p:blipFill>
          <a:blip r:embed="rId7"/>
          <a:stretch>
            <a:fillRect/>
          </a:stretch>
        </p:blipFill>
        <p:spPr>
          <a:xfrm>
            <a:off x="4113128" y="2897265"/>
            <a:ext cx="1234425" cy="1600770"/>
          </a:xfrm>
          <a:prstGeom prst="rect">
            <a:avLst/>
          </a:prstGeom>
        </p:spPr>
      </p:pic>
      <p:pic>
        <p:nvPicPr>
          <p:cNvPr id="19" name="Picture 18">
            <a:extLst>
              <a:ext uri="{FF2B5EF4-FFF2-40B4-BE49-F238E27FC236}">
                <a16:creationId xmlns:a16="http://schemas.microsoft.com/office/drawing/2014/main" id="{6D8657FC-357B-BB29-30F0-222D719409FC}"/>
              </a:ext>
            </a:extLst>
          </p:cNvPr>
          <p:cNvPicPr>
            <a:picLocks noChangeAspect="1"/>
          </p:cNvPicPr>
          <p:nvPr/>
        </p:nvPicPr>
        <p:blipFill>
          <a:blip r:embed="rId8"/>
          <a:stretch>
            <a:fillRect/>
          </a:stretch>
        </p:blipFill>
        <p:spPr>
          <a:xfrm>
            <a:off x="9876255" y="2897265"/>
            <a:ext cx="1234425" cy="1600770"/>
          </a:xfrm>
          <a:prstGeom prst="rect">
            <a:avLst/>
          </a:prstGeom>
        </p:spPr>
      </p:pic>
      <p:pic>
        <p:nvPicPr>
          <p:cNvPr id="21" name="Picture 20">
            <a:extLst>
              <a:ext uri="{FF2B5EF4-FFF2-40B4-BE49-F238E27FC236}">
                <a16:creationId xmlns:a16="http://schemas.microsoft.com/office/drawing/2014/main" id="{5E835393-3629-1E63-1437-FEA93F7BD544}"/>
              </a:ext>
            </a:extLst>
          </p:cNvPr>
          <p:cNvPicPr>
            <a:picLocks noChangeAspect="1"/>
          </p:cNvPicPr>
          <p:nvPr/>
        </p:nvPicPr>
        <p:blipFill>
          <a:blip r:embed="rId9"/>
          <a:stretch>
            <a:fillRect/>
          </a:stretch>
        </p:blipFill>
        <p:spPr>
          <a:xfrm>
            <a:off x="4113128" y="4652466"/>
            <a:ext cx="1234425" cy="1600771"/>
          </a:xfrm>
          <a:prstGeom prst="rect">
            <a:avLst/>
          </a:prstGeom>
        </p:spPr>
      </p:pic>
      <p:pic>
        <p:nvPicPr>
          <p:cNvPr id="23" name="Picture 22">
            <a:extLst>
              <a:ext uri="{FF2B5EF4-FFF2-40B4-BE49-F238E27FC236}">
                <a16:creationId xmlns:a16="http://schemas.microsoft.com/office/drawing/2014/main" id="{A61BD9C2-9320-9D03-D2C6-D941BE9B1CE2}"/>
              </a:ext>
            </a:extLst>
          </p:cNvPr>
          <p:cNvPicPr>
            <a:picLocks noChangeAspect="1"/>
          </p:cNvPicPr>
          <p:nvPr/>
        </p:nvPicPr>
        <p:blipFill>
          <a:blip r:embed="rId10"/>
          <a:stretch>
            <a:fillRect/>
          </a:stretch>
        </p:blipFill>
        <p:spPr>
          <a:xfrm>
            <a:off x="9876255" y="4652465"/>
            <a:ext cx="1234426" cy="1600772"/>
          </a:xfrm>
          <a:prstGeom prst="rect">
            <a:avLst/>
          </a:prstGeom>
        </p:spPr>
      </p:pic>
      <p:sp>
        <p:nvSpPr>
          <p:cNvPr id="3" name="TextBox 2">
            <a:extLst>
              <a:ext uri="{FF2B5EF4-FFF2-40B4-BE49-F238E27FC236}">
                <a16:creationId xmlns:a16="http://schemas.microsoft.com/office/drawing/2014/main" id="{85A1A4AC-C885-FA07-4B75-E53C7A9B90FC}"/>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1874934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117782" cy="523220"/>
          </a:xfrm>
          <a:prstGeom prst="rect">
            <a:avLst/>
          </a:prstGeom>
          <a:noFill/>
        </p:spPr>
        <p:txBody>
          <a:bodyPr wrap="none" rtlCol="0">
            <a:spAutoFit/>
          </a:bodyPr>
          <a:lstStyle/>
          <a:p>
            <a:r>
              <a:rPr lang="en-US" sz="2400" dirty="0">
                <a:latin typeface="Times" pitchFamily="2" charset="0"/>
              </a:rPr>
              <a:t>3</a:t>
            </a:r>
            <a:r>
              <a:rPr lang="en-US" sz="2800" dirty="0">
                <a:latin typeface="Times" pitchFamily="2" charset="0"/>
              </a:rPr>
              <a:t>. The structure of convolutional neural network</a:t>
            </a:r>
          </a:p>
        </p:txBody>
      </p:sp>
      <p:sp>
        <p:nvSpPr>
          <p:cNvPr id="2" name="TextBox 1">
            <a:extLst>
              <a:ext uri="{FF2B5EF4-FFF2-40B4-BE49-F238E27FC236}">
                <a16:creationId xmlns:a16="http://schemas.microsoft.com/office/drawing/2014/main" id="{2A1AD8FF-8405-F060-B78A-315C20AFC833}"/>
              </a:ext>
            </a:extLst>
          </p:cNvPr>
          <p:cNvSpPr txBox="1"/>
          <p:nvPr/>
        </p:nvSpPr>
        <p:spPr>
          <a:xfrm>
            <a:off x="776759" y="1220395"/>
            <a:ext cx="10484799" cy="515526"/>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Activation and pooling</a:t>
            </a:r>
          </a:p>
        </p:txBody>
      </p:sp>
      <p:pic>
        <p:nvPicPr>
          <p:cNvPr id="5" name="Picture 4">
            <a:extLst>
              <a:ext uri="{FF2B5EF4-FFF2-40B4-BE49-F238E27FC236}">
                <a16:creationId xmlns:a16="http://schemas.microsoft.com/office/drawing/2014/main" id="{C5BDD6E1-2B0D-EF30-41E3-4A8FFBFD86BB}"/>
              </a:ext>
            </a:extLst>
          </p:cNvPr>
          <p:cNvPicPr>
            <a:picLocks noChangeAspect="1"/>
          </p:cNvPicPr>
          <p:nvPr/>
        </p:nvPicPr>
        <p:blipFill>
          <a:blip r:embed="rId2"/>
          <a:stretch>
            <a:fillRect/>
          </a:stretch>
        </p:blipFill>
        <p:spPr>
          <a:xfrm>
            <a:off x="1465793" y="1839106"/>
            <a:ext cx="1942836" cy="1871258"/>
          </a:xfrm>
          <a:prstGeom prst="rect">
            <a:avLst/>
          </a:prstGeom>
        </p:spPr>
      </p:pic>
      <p:pic>
        <p:nvPicPr>
          <p:cNvPr id="7" name="Picture 6">
            <a:extLst>
              <a:ext uri="{FF2B5EF4-FFF2-40B4-BE49-F238E27FC236}">
                <a16:creationId xmlns:a16="http://schemas.microsoft.com/office/drawing/2014/main" id="{81EDC946-A7A6-6F09-2D52-A45E1B94948F}"/>
              </a:ext>
            </a:extLst>
          </p:cNvPr>
          <p:cNvPicPr>
            <a:picLocks noChangeAspect="1"/>
          </p:cNvPicPr>
          <p:nvPr/>
        </p:nvPicPr>
        <p:blipFill>
          <a:blip r:embed="rId3"/>
          <a:stretch>
            <a:fillRect/>
          </a:stretch>
        </p:blipFill>
        <p:spPr>
          <a:xfrm>
            <a:off x="3672674" y="1800993"/>
            <a:ext cx="2929079" cy="1872773"/>
          </a:xfrm>
          <a:prstGeom prst="rect">
            <a:avLst/>
          </a:prstGeom>
        </p:spPr>
      </p:pic>
      <p:pic>
        <p:nvPicPr>
          <p:cNvPr id="9" name="Picture 8">
            <a:extLst>
              <a:ext uri="{FF2B5EF4-FFF2-40B4-BE49-F238E27FC236}">
                <a16:creationId xmlns:a16="http://schemas.microsoft.com/office/drawing/2014/main" id="{5E2F3DAC-C36F-CA67-CDA8-1398D7658122}"/>
              </a:ext>
            </a:extLst>
          </p:cNvPr>
          <p:cNvPicPr>
            <a:picLocks noChangeAspect="1"/>
          </p:cNvPicPr>
          <p:nvPr/>
        </p:nvPicPr>
        <p:blipFill>
          <a:blip r:embed="rId4"/>
          <a:stretch>
            <a:fillRect/>
          </a:stretch>
        </p:blipFill>
        <p:spPr>
          <a:xfrm>
            <a:off x="4657538" y="1827074"/>
            <a:ext cx="1944215" cy="1872774"/>
          </a:xfrm>
          <a:prstGeom prst="rect">
            <a:avLst/>
          </a:prstGeom>
        </p:spPr>
      </p:pic>
      <p:pic>
        <p:nvPicPr>
          <p:cNvPr id="11" name="Picture 10">
            <a:extLst>
              <a:ext uri="{FF2B5EF4-FFF2-40B4-BE49-F238E27FC236}">
                <a16:creationId xmlns:a16="http://schemas.microsoft.com/office/drawing/2014/main" id="{1C226F66-7CDA-6ACC-44A6-5DE969E24437}"/>
              </a:ext>
            </a:extLst>
          </p:cNvPr>
          <p:cNvPicPr>
            <a:picLocks noChangeAspect="1"/>
          </p:cNvPicPr>
          <p:nvPr/>
        </p:nvPicPr>
        <p:blipFill>
          <a:blip r:embed="rId5"/>
          <a:stretch>
            <a:fillRect/>
          </a:stretch>
        </p:blipFill>
        <p:spPr>
          <a:xfrm>
            <a:off x="4657538" y="4127033"/>
            <a:ext cx="4177636" cy="1998919"/>
          </a:xfrm>
          <a:prstGeom prst="rect">
            <a:avLst/>
          </a:prstGeom>
        </p:spPr>
      </p:pic>
      <p:pic>
        <p:nvPicPr>
          <p:cNvPr id="13" name="Picture 12">
            <a:extLst>
              <a:ext uri="{FF2B5EF4-FFF2-40B4-BE49-F238E27FC236}">
                <a16:creationId xmlns:a16="http://schemas.microsoft.com/office/drawing/2014/main" id="{59B9CDA2-62FD-7EFD-9FD5-222937C63A79}"/>
              </a:ext>
            </a:extLst>
          </p:cNvPr>
          <p:cNvPicPr>
            <a:picLocks noChangeAspect="1"/>
          </p:cNvPicPr>
          <p:nvPr/>
        </p:nvPicPr>
        <p:blipFill>
          <a:blip r:embed="rId6"/>
          <a:stretch>
            <a:fillRect/>
          </a:stretch>
        </p:blipFill>
        <p:spPr>
          <a:xfrm>
            <a:off x="4657538" y="4100951"/>
            <a:ext cx="4177636" cy="1998919"/>
          </a:xfrm>
          <a:prstGeom prst="rect">
            <a:avLst/>
          </a:prstGeom>
        </p:spPr>
      </p:pic>
      <p:pic>
        <p:nvPicPr>
          <p:cNvPr id="15" name="Picture 14">
            <a:extLst>
              <a:ext uri="{FF2B5EF4-FFF2-40B4-BE49-F238E27FC236}">
                <a16:creationId xmlns:a16="http://schemas.microsoft.com/office/drawing/2014/main" id="{B1DA51DE-A772-CDD0-2957-8EA3295666F7}"/>
              </a:ext>
            </a:extLst>
          </p:cNvPr>
          <p:cNvPicPr>
            <a:picLocks noChangeAspect="1"/>
          </p:cNvPicPr>
          <p:nvPr/>
        </p:nvPicPr>
        <p:blipFill>
          <a:blip r:embed="rId7"/>
          <a:stretch>
            <a:fillRect/>
          </a:stretch>
        </p:blipFill>
        <p:spPr>
          <a:xfrm>
            <a:off x="4657538" y="4100951"/>
            <a:ext cx="4177636" cy="2109970"/>
          </a:xfrm>
          <a:prstGeom prst="rect">
            <a:avLst/>
          </a:prstGeom>
        </p:spPr>
      </p:pic>
      <p:pic>
        <p:nvPicPr>
          <p:cNvPr id="17" name="Picture 16">
            <a:extLst>
              <a:ext uri="{FF2B5EF4-FFF2-40B4-BE49-F238E27FC236}">
                <a16:creationId xmlns:a16="http://schemas.microsoft.com/office/drawing/2014/main" id="{F610ECA9-7D31-D50C-D044-5F8F565DD4EA}"/>
              </a:ext>
            </a:extLst>
          </p:cNvPr>
          <p:cNvPicPr>
            <a:picLocks noChangeAspect="1"/>
          </p:cNvPicPr>
          <p:nvPr/>
        </p:nvPicPr>
        <p:blipFill>
          <a:blip r:embed="rId8"/>
          <a:stretch>
            <a:fillRect/>
          </a:stretch>
        </p:blipFill>
        <p:spPr>
          <a:xfrm>
            <a:off x="4657538" y="4100951"/>
            <a:ext cx="4177636" cy="2109970"/>
          </a:xfrm>
          <a:prstGeom prst="rect">
            <a:avLst/>
          </a:prstGeom>
        </p:spPr>
      </p:pic>
      <p:sp>
        <p:nvSpPr>
          <p:cNvPr id="20" name="TextBox 19">
            <a:extLst>
              <a:ext uri="{FF2B5EF4-FFF2-40B4-BE49-F238E27FC236}">
                <a16:creationId xmlns:a16="http://schemas.microsoft.com/office/drawing/2014/main" id="{089AE91E-9BA2-3EAC-BCC3-D2CDD9574796}"/>
              </a:ext>
            </a:extLst>
          </p:cNvPr>
          <p:cNvSpPr txBox="1"/>
          <p:nvPr/>
        </p:nvSpPr>
        <p:spPr>
          <a:xfrm>
            <a:off x="7498270" y="6006797"/>
            <a:ext cx="1368260" cy="369332"/>
          </a:xfrm>
          <a:prstGeom prst="rect">
            <a:avLst/>
          </a:prstGeom>
          <a:noFill/>
        </p:spPr>
        <p:txBody>
          <a:bodyPr wrap="none" rtlCol="0">
            <a:spAutoFit/>
          </a:bodyPr>
          <a:lstStyle/>
          <a:p>
            <a:r>
              <a:rPr lang="en-US" b="1" dirty="0"/>
              <a:t>Max Pooling</a:t>
            </a:r>
          </a:p>
        </p:txBody>
      </p:sp>
      <p:sp>
        <p:nvSpPr>
          <p:cNvPr id="21" name="TextBox 20">
            <a:extLst>
              <a:ext uri="{FF2B5EF4-FFF2-40B4-BE49-F238E27FC236}">
                <a16:creationId xmlns:a16="http://schemas.microsoft.com/office/drawing/2014/main" id="{722E1AD6-16CB-6FC5-9C95-B58C284BFA0E}"/>
              </a:ext>
            </a:extLst>
          </p:cNvPr>
          <p:cNvSpPr txBox="1"/>
          <p:nvPr/>
        </p:nvSpPr>
        <p:spPr>
          <a:xfrm>
            <a:off x="9141456" y="6006797"/>
            <a:ext cx="1717330" cy="369332"/>
          </a:xfrm>
          <a:prstGeom prst="rect">
            <a:avLst/>
          </a:prstGeom>
          <a:noFill/>
        </p:spPr>
        <p:txBody>
          <a:bodyPr wrap="none" rtlCol="0">
            <a:spAutoFit/>
          </a:bodyPr>
          <a:lstStyle/>
          <a:p>
            <a:r>
              <a:rPr lang="en-US" b="1" dirty="0"/>
              <a:t>Average Pooling</a:t>
            </a:r>
          </a:p>
        </p:txBody>
      </p:sp>
      <p:sp>
        <p:nvSpPr>
          <p:cNvPr id="22" name="Oval 21">
            <a:extLst>
              <a:ext uri="{FF2B5EF4-FFF2-40B4-BE49-F238E27FC236}">
                <a16:creationId xmlns:a16="http://schemas.microsoft.com/office/drawing/2014/main" id="{42DD9F88-7755-3AFC-7A59-9CB463D7DC87}"/>
              </a:ext>
            </a:extLst>
          </p:cNvPr>
          <p:cNvSpPr/>
          <p:nvPr/>
        </p:nvSpPr>
        <p:spPr>
          <a:xfrm>
            <a:off x="9280985" y="4450712"/>
            <a:ext cx="649528" cy="634877"/>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3" name="Oval 22">
            <a:extLst>
              <a:ext uri="{FF2B5EF4-FFF2-40B4-BE49-F238E27FC236}">
                <a16:creationId xmlns:a16="http://schemas.microsoft.com/office/drawing/2014/main" id="{4A9C1D47-E091-1D36-467F-DD6DDD8A4DCD}"/>
              </a:ext>
            </a:extLst>
          </p:cNvPr>
          <p:cNvSpPr/>
          <p:nvPr/>
        </p:nvSpPr>
        <p:spPr>
          <a:xfrm>
            <a:off x="10024185" y="4450712"/>
            <a:ext cx="649528" cy="634877"/>
          </a:xfrm>
          <a:prstGeom prst="ellipse">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4" name="Oval 23">
            <a:extLst>
              <a:ext uri="{FF2B5EF4-FFF2-40B4-BE49-F238E27FC236}">
                <a16:creationId xmlns:a16="http://schemas.microsoft.com/office/drawing/2014/main" id="{A5852446-EF48-0066-B5B5-3DE27C7F227D}"/>
              </a:ext>
            </a:extLst>
          </p:cNvPr>
          <p:cNvSpPr/>
          <p:nvPr/>
        </p:nvSpPr>
        <p:spPr>
          <a:xfrm>
            <a:off x="9280985" y="5155936"/>
            <a:ext cx="649528" cy="634877"/>
          </a:xfrm>
          <a:prstGeom prst="ellipse">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5" name="Oval 24">
            <a:extLst>
              <a:ext uri="{FF2B5EF4-FFF2-40B4-BE49-F238E27FC236}">
                <a16:creationId xmlns:a16="http://schemas.microsoft.com/office/drawing/2014/main" id="{054BA634-3DE7-1782-4F4E-8859AF95E068}"/>
              </a:ext>
            </a:extLst>
          </p:cNvPr>
          <p:cNvSpPr/>
          <p:nvPr/>
        </p:nvSpPr>
        <p:spPr>
          <a:xfrm>
            <a:off x="10024185" y="5155936"/>
            <a:ext cx="649528" cy="634877"/>
          </a:xfrm>
          <a:prstGeom prst="ellipse">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 name="TextBox 2">
            <a:extLst>
              <a:ext uri="{FF2B5EF4-FFF2-40B4-BE49-F238E27FC236}">
                <a16:creationId xmlns:a16="http://schemas.microsoft.com/office/drawing/2014/main" id="{A9195D2F-DA36-D56A-6BCA-3AFE18716DCB}"/>
              </a:ext>
            </a:extLst>
          </p:cNvPr>
          <p:cNvSpPr txBox="1"/>
          <p:nvPr/>
        </p:nvSpPr>
        <p:spPr>
          <a:xfrm>
            <a:off x="35828" y="6441201"/>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
        <p:nvSpPr>
          <p:cNvPr id="6" name="TextBox 5">
            <a:extLst>
              <a:ext uri="{FF2B5EF4-FFF2-40B4-BE49-F238E27FC236}">
                <a16:creationId xmlns:a16="http://schemas.microsoft.com/office/drawing/2014/main" id="{7D73999B-0555-170F-795C-41AAB1D0AA87}"/>
              </a:ext>
            </a:extLst>
          </p:cNvPr>
          <p:cNvSpPr txBox="1"/>
          <p:nvPr/>
        </p:nvSpPr>
        <p:spPr>
          <a:xfrm>
            <a:off x="9435670" y="4537317"/>
            <a:ext cx="340158" cy="461665"/>
          </a:xfrm>
          <a:prstGeom prst="rect">
            <a:avLst/>
          </a:prstGeom>
          <a:noFill/>
        </p:spPr>
        <p:txBody>
          <a:bodyPr wrap="none" rtlCol="0">
            <a:spAutoFit/>
          </a:bodyPr>
          <a:lstStyle/>
          <a:p>
            <a:r>
              <a:rPr lang="en-US" sz="2400" dirty="0"/>
              <a:t>3</a:t>
            </a:r>
          </a:p>
        </p:txBody>
      </p:sp>
      <p:sp>
        <p:nvSpPr>
          <p:cNvPr id="8" name="TextBox 7">
            <a:extLst>
              <a:ext uri="{FF2B5EF4-FFF2-40B4-BE49-F238E27FC236}">
                <a16:creationId xmlns:a16="http://schemas.microsoft.com/office/drawing/2014/main" id="{D7C2DA1A-7E53-73A2-DAF4-D8C024A2E067}"/>
              </a:ext>
            </a:extLst>
          </p:cNvPr>
          <p:cNvSpPr txBox="1"/>
          <p:nvPr/>
        </p:nvSpPr>
        <p:spPr>
          <a:xfrm>
            <a:off x="10085198" y="4537317"/>
            <a:ext cx="572593" cy="461665"/>
          </a:xfrm>
          <a:prstGeom prst="rect">
            <a:avLst/>
          </a:prstGeom>
          <a:noFill/>
        </p:spPr>
        <p:txBody>
          <a:bodyPr wrap="none" rtlCol="0">
            <a:spAutoFit/>
          </a:bodyPr>
          <a:lstStyle/>
          <a:p>
            <a:r>
              <a:rPr lang="en-US" sz="2400" dirty="0"/>
              <a:t>4.7</a:t>
            </a:r>
          </a:p>
        </p:txBody>
      </p:sp>
      <p:sp>
        <p:nvSpPr>
          <p:cNvPr id="10" name="TextBox 9">
            <a:extLst>
              <a:ext uri="{FF2B5EF4-FFF2-40B4-BE49-F238E27FC236}">
                <a16:creationId xmlns:a16="http://schemas.microsoft.com/office/drawing/2014/main" id="{E77BF671-8CE2-AED5-8E1A-80D52570DA4A}"/>
              </a:ext>
            </a:extLst>
          </p:cNvPr>
          <p:cNvSpPr txBox="1"/>
          <p:nvPr/>
        </p:nvSpPr>
        <p:spPr>
          <a:xfrm>
            <a:off x="9435670" y="5258644"/>
            <a:ext cx="340158" cy="461665"/>
          </a:xfrm>
          <a:prstGeom prst="rect">
            <a:avLst/>
          </a:prstGeom>
          <a:noFill/>
        </p:spPr>
        <p:txBody>
          <a:bodyPr wrap="none" rtlCol="0">
            <a:spAutoFit/>
          </a:bodyPr>
          <a:lstStyle/>
          <a:p>
            <a:r>
              <a:rPr lang="en-US" sz="2400" dirty="0"/>
              <a:t>2</a:t>
            </a:r>
          </a:p>
        </p:txBody>
      </p:sp>
      <p:sp>
        <p:nvSpPr>
          <p:cNvPr id="12" name="TextBox 11">
            <a:extLst>
              <a:ext uri="{FF2B5EF4-FFF2-40B4-BE49-F238E27FC236}">
                <a16:creationId xmlns:a16="http://schemas.microsoft.com/office/drawing/2014/main" id="{EB19359A-5DFD-B3EC-65D8-435E6A42CE28}"/>
              </a:ext>
            </a:extLst>
          </p:cNvPr>
          <p:cNvSpPr txBox="1"/>
          <p:nvPr/>
        </p:nvSpPr>
        <p:spPr>
          <a:xfrm>
            <a:off x="10085198" y="5258644"/>
            <a:ext cx="572593" cy="461665"/>
          </a:xfrm>
          <a:prstGeom prst="rect">
            <a:avLst/>
          </a:prstGeom>
          <a:noFill/>
        </p:spPr>
        <p:txBody>
          <a:bodyPr wrap="none" rtlCol="0">
            <a:spAutoFit/>
          </a:bodyPr>
          <a:lstStyle/>
          <a:p>
            <a:r>
              <a:rPr lang="en-US" sz="2400" dirty="0"/>
              <a:t>2.5</a:t>
            </a:r>
          </a:p>
        </p:txBody>
      </p:sp>
    </p:spTree>
    <p:extLst>
      <p:ext uri="{BB962C8B-B14F-4D97-AF65-F5344CB8AC3E}">
        <p14:creationId xmlns:p14="http://schemas.microsoft.com/office/powerpoint/2010/main" val="4049567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28698</TotalTime>
  <Words>642</Words>
  <Application>Microsoft Macintosh PowerPoint</Application>
  <PresentationFormat>Widescreen</PresentationFormat>
  <Paragraphs>98</Paragraphs>
  <Slides>18</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Courier New</vt:lpstr>
      <vt:lpstr>Roboto</vt:lpstr>
      <vt:lpstr>Times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Soheil Saghafi</dc:creator>
  <cp:lastModifiedBy>Saghafi, Soheil</cp:lastModifiedBy>
  <cp:revision>405</cp:revision>
  <dcterms:created xsi:type="dcterms:W3CDTF">2021-11-22T14:06:47Z</dcterms:created>
  <dcterms:modified xsi:type="dcterms:W3CDTF">2022-10-15T23:15:42Z</dcterms:modified>
</cp:coreProperties>
</file>